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Default Extension="bin" ContentType="application/vnd.openxmlformats-officedocument.oleObject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wav" ContentType="audio/wav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1pPr>
    <a:lvl2pPr marL="457200"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2pPr>
    <a:lvl3pPr marL="914400"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3pPr>
    <a:lvl4pPr marL="1371600"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4pPr>
    <a:lvl5pPr marL="1828800"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FF66"/>
    <a:srgbClr val="99FFCC"/>
    <a:srgbClr val="0033CC"/>
    <a:srgbClr val="000000"/>
    <a:srgbClr val="FFFFCC"/>
    <a:srgbClr val="FF3300"/>
    <a:srgbClr val="CCFFC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97410" autoAdjust="0"/>
  </p:normalViewPr>
  <p:slideViewPr>
    <p:cSldViewPr snapToGrid="0">
      <p:cViewPr>
        <p:scale>
          <a:sx n="100" d="100"/>
          <a:sy n="100" d="100"/>
        </p:scale>
        <p:origin x="-90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1" d="100"/>
          <a:sy n="31" d="100"/>
        </p:scale>
        <p:origin x="-1210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18" Type="http://schemas.openxmlformats.org/officeDocument/2006/relationships/image" Target="../media/image6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17" Type="http://schemas.openxmlformats.org/officeDocument/2006/relationships/image" Target="../media/image61.wmf"/><Relationship Id="rId2" Type="http://schemas.openxmlformats.org/officeDocument/2006/relationships/image" Target="../media/image46.wmf"/><Relationship Id="rId16" Type="http://schemas.openxmlformats.org/officeDocument/2006/relationships/image" Target="../media/image60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5" Type="http://schemas.openxmlformats.org/officeDocument/2006/relationships/image" Target="../media/image59.wmf"/><Relationship Id="rId10" Type="http://schemas.openxmlformats.org/officeDocument/2006/relationships/image" Target="../media/image54.wmf"/><Relationship Id="rId19" Type="http://schemas.openxmlformats.org/officeDocument/2006/relationships/image" Target="../media/image63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ru-RU" altLang="ru-RU"/>
              <a:t>Лекции Гумирова М.А.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DB126605-DEB2-418C-B6D1-AC733CBEE25B}" type="datetime9">
              <a:rPr lang="ru-RU" altLang="ru-RU"/>
              <a:pPr/>
              <a:t>28.04.2015 10:28:00</a:t>
            </a:fld>
            <a:endParaRPr lang="ru-RU" altLang="ru-RU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ru-RU" altLang="ru-RU"/>
              <a:t>Физика. Механика.</a:t>
            </a:r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502E17B-CC67-4C84-AA74-E54DA328D5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2996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ru-RU" altLang="ru-RU"/>
              <a:t>Лекции Гумирова М.А.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39FA3AA5-DA0D-4BB9-9C62-F0D1E1FCA83E}" type="datetime9">
              <a:rPr lang="ru-RU" altLang="ru-RU"/>
              <a:pPr/>
              <a:t>28.04.2015 10:27:54</a:t>
            </a:fld>
            <a:endParaRPr lang="ru-RU" alt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ru-RU" altLang="ru-RU"/>
              <a:t>Физика. Механика.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4A6FC1F4-4327-404D-A1BF-07F30F454A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112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1704F67-6BA4-4EDA-BD89-A420D49D439A}" type="datetime9">
              <a:rPr lang="ru-RU" altLang="ru-RU"/>
              <a:pPr/>
              <a:t>28.04.2015 10:29:24</a:t>
            </a:fld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5A3F5-521A-401E-A10A-883EA2DC07F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EA8725F-B786-4003-A728-0798EC70BFC8}" type="datetime9">
              <a:rPr lang="ru-RU" altLang="ru-RU"/>
              <a:pPr/>
              <a:t>28.04.2015 10:27:54</a:t>
            </a:fld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7FCFD-ED12-4F0C-9612-576EE308B40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D1B8141-7D3C-4C2B-951D-1B045D63FC80}" type="datetime9">
              <a:rPr lang="ru-RU" altLang="ru-RU"/>
              <a:pPr/>
              <a:t>28.04.2015 10:27:54</a:t>
            </a:fld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B2B0E-2B37-4D8A-82DA-FC95F735DF4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9AA41D8-B899-4C6B-A8A6-B992119071B3}" type="datetime9">
              <a:rPr lang="ru-RU" altLang="ru-RU"/>
              <a:pPr/>
              <a:t>28.04.2015 10:27:54</a:t>
            </a:fld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3EC5B-5278-444C-879B-ED7428FF700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38BAA3F-AC5B-464C-842A-69372807F1A2}" type="datetime9">
              <a:rPr lang="ru-RU" altLang="ru-RU"/>
              <a:pPr/>
              <a:t>28.04.2015 10:27:54</a:t>
            </a:fld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0724D-C45B-4F40-BB1E-CF7A18DD705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0E7ACBA-5E95-4827-A856-0CFF9E9269C5}" type="datetime9">
              <a:rPr lang="ru-RU" altLang="ru-RU"/>
              <a:pPr/>
              <a:t>28.04.2015 10:27:58</a:t>
            </a:fld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95CE6-EBA9-45DD-8CE8-790CC3F25CB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5622925" y="5865813"/>
            <a:ext cx="3521075" cy="1984375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A2CBF02-1752-4EB2-9094-937F76DF0775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F6902C1D-7E91-4F65-90D1-7935AD09BBB5}" type="slidenum">
              <a:rPr lang="ru-RU" altLang="ru-RU"/>
              <a:pPr lvl="1"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8926BC-1FA9-4C58-94E1-64CBFD2D7882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9083CAB-B160-40C7-8EAF-18AE9EFAC904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0041486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53ECAC-1237-4EB2-9F46-D12115871E2E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5093505-F79E-4F29-96D2-F8F7E0D80315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6912970"/>
      </p:ext>
    </p:extLst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986E5C27-3CAE-4050-945B-8D61CD427092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32CCCFD1-37B0-43AD-B668-2E209DDFCE54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6048688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7043D-C4CB-4A19-B900-A80138E7111A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EC2FE3B-BE4D-4E90-9498-45B3F664BB85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2646171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96F871-B8B9-4DD0-9F2F-089FB98C7F90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DB49AEE-CA11-44DB-B54E-18C10001BF9F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6177179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F08680-03AF-49AB-9E91-1D1834392B6F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4A57B59-6766-4948-926B-FC555C8ED999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7116516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E08B3-CD08-4E27-B31C-72262E77EA87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EBDA9E5-768D-4558-A412-C4EA150111A1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9751390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1EE4B6-8A99-4CD2-8B4A-3E8C94196010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E4B9EED-C1AB-4D1D-95F3-694207AB3E0D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702996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B1839-824B-4322-AB95-F99C1F5BEA2E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B197C21-9F9C-4735-8917-25E0D8BD082E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8019025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1499B6-1E66-4F91-83D8-20F3B8DD8E5C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3ECCC54-C4E4-43DD-A444-42AEEF351119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315618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28FA77-714A-4E84-8D25-69DA0D4EFACB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723A4FE-208F-4A34-AEF3-66E3A2BBFE36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0423860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795338" y="4860925"/>
            <a:ext cx="8348662" cy="399415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</a:defRPr>
            </a:lvl1pPr>
          </a:lstStyle>
          <a:p>
            <a:fld id="{2FDA11A8-B281-469D-9830-4F4185D34B3D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</a:defRPr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+mj-lt"/>
              </a:defRPr>
            </a:lvl2pPr>
          </a:lstStyle>
          <a:p>
            <a:pPr lvl="1"/>
            <a:fld id="{00A1DCA3-B906-415F-BD48-494C00E22EBC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slow">
    <p:random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5.bin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5.wav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vmlDrawing" Target="../drawings/vmlDrawing6.vml"/><Relationship Id="rId16" Type="http://schemas.openxmlformats.org/officeDocument/2006/relationships/oleObject" Target="../embeddings/oleObject14.bin"/><Relationship Id="rId1" Type="http://schemas.openxmlformats.org/officeDocument/2006/relationships/themeOverride" Target="../theme/themeOverride11.xml"/><Relationship Id="rId6" Type="http://schemas.openxmlformats.org/officeDocument/2006/relationships/audio" Target="../media/audio4.wav"/><Relationship Id="rId11" Type="http://schemas.openxmlformats.org/officeDocument/2006/relationships/image" Target="../media/image11.wmf"/><Relationship Id="rId5" Type="http://schemas.openxmlformats.org/officeDocument/2006/relationships/audio" Target="../media/audio3.wav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5.wmf"/><Relationship Id="rId4" Type="http://schemas.openxmlformats.org/officeDocument/2006/relationships/audio" Target="../media/audio2.wav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13" Type="http://schemas.openxmlformats.org/officeDocument/2006/relationships/image" Target="../media/image17.wmf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3.wav"/><Relationship Id="rId12" Type="http://schemas.openxmlformats.org/officeDocument/2006/relationships/oleObject" Target="../embeddings/oleObject17.bin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12.xml"/><Relationship Id="rId6" Type="http://schemas.openxmlformats.org/officeDocument/2006/relationships/audio" Target="../media/audio1.wav"/><Relationship Id="rId11" Type="http://schemas.openxmlformats.org/officeDocument/2006/relationships/image" Target="../media/image16.wmf"/><Relationship Id="rId5" Type="http://schemas.openxmlformats.org/officeDocument/2006/relationships/audio" Target="../media/audio6.wav"/><Relationship Id="rId10" Type="http://schemas.openxmlformats.org/officeDocument/2006/relationships/oleObject" Target="../embeddings/oleObject16.bin"/><Relationship Id="rId4" Type="http://schemas.openxmlformats.org/officeDocument/2006/relationships/notesSlide" Target="../notesSlides/notesSlide6.xml"/><Relationship Id="rId9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2.wmf"/><Relationship Id="rId26" Type="http://schemas.openxmlformats.org/officeDocument/2006/relationships/image" Target="../media/image25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24.bin"/><Relationship Id="rId7" Type="http://schemas.openxmlformats.org/officeDocument/2006/relationships/audio" Target="../media/audio7.wav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7.bin"/><Relationship Id="rId2" Type="http://schemas.openxmlformats.org/officeDocument/2006/relationships/vmlDrawing" Target="../drawings/vmlDrawing8.v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29" Type="http://schemas.openxmlformats.org/officeDocument/2006/relationships/oleObject" Target="../embeddings/oleObject29.bin"/><Relationship Id="rId1" Type="http://schemas.openxmlformats.org/officeDocument/2006/relationships/themeOverride" Target="../theme/themeOverride13.xml"/><Relationship Id="rId6" Type="http://schemas.openxmlformats.org/officeDocument/2006/relationships/audio" Target="../media/audio1.wav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4.wmf"/><Relationship Id="rId5" Type="http://schemas.openxmlformats.org/officeDocument/2006/relationships/audio" Target="../media/audio6.wav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6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audio" Target="../media/audio4.wav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Relationship Id="rId22" Type="http://schemas.openxmlformats.org/officeDocument/2006/relationships/oleObject" Target="../embeddings/oleObject25.bin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5.bin"/><Relationship Id="rId2" Type="http://schemas.openxmlformats.org/officeDocument/2006/relationships/vmlDrawing" Target="../drawings/vmlDrawing9.v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themeOverride" Target="../theme/themeOverride14.xml"/><Relationship Id="rId6" Type="http://schemas.openxmlformats.org/officeDocument/2006/relationships/audio" Target="../media/audio1.wav"/><Relationship Id="rId11" Type="http://schemas.openxmlformats.org/officeDocument/2006/relationships/oleObject" Target="../embeddings/oleObject32.bin"/><Relationship Id="rId5" Type="http://schemas.openxmlformats.org/officeDocument/2006/relationships/audio" Target="../media/audio3.wav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6.bin"/><Relationship Id="rId4" Type="http://schemas.openxmlformats.org/officeDocument/2006/relationships/audio" Target="../media/audio4.wav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40.wmf"/><Relationship Id="rId7" Type="http://schemas.openxmlformats.org/officeDocument/2006/relationships/audio" Target="../media/audio2.wav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38.wmf"/><Relationship Id="rId25" Type="http://schemas.openxmlformats.org/officeDocument/2006/relationships/image" Target="../media/image42.wmf"/><Relationship Id="rId2" Type="http://schemas.openxmlformats.org/officeDocument/2006/relationships/vmlDrawing" Target="../drawings/vmlDrawing10.v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44.wmf"/><Relationship Id="rId1" Type="http://schemas.openxmlformats.org/officeDocument/2006/relationships/themeOverride" Target="../theme/themeOverride15.xml"/><Relationship Id="rId6" Type="http://schemas.openxmlformats.org/officeDocument/2006/relationships/audio" Target="../media/audio8.wav"/><Relationship Id="rId11" Type="http://schemas.openxmlformats.org/officeDocument/2006/relationships/image" Target="../media/image35.wmf"/><Relationship Id="rId24" Type="http://schemas.openxmlformats.org/officeDocument/2006/relationships/oleObject" Target="../embeddings/oleObject44.bin"/><Relationship Id="rId5" Type="http://schemas.openxmlformats.org/officeDocument/2006/relationships/audio" Target="../media/audio3.wav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28" Type="http://schemas.openxmlformats.org/officeDocument/2006/relationships/oleObject" Target="../embeddings/oleObject46.bin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39.wmf"/><Relationship Id="rId4" Type="http://schemas.openxmlformats.org/officeDocument/2006/relationships/audio" Target="../media/audio6.wav"/><Relationship Id="rId9" Type="http://schemas.openxmlformats.org/officeDocument/2006/relationships/audio" Target="../media/audio1.wav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4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52.bin"/><Relationship Id="rId26" Type="http://schemas.openxmlformats.org/officeDocument/2006/relationships/image" Target="../media/image53.wmf"/><Relationship Id="rId39" Type="http://schemas.openxmlformats.org/officeDocument/2006/relationships/oleObject" Target="../embeddings/oleObject64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51.wmf"/><Relationship Id="rId34" Type="http://schemas.openxmlformats.org/officeDocument/2006/relationships/image" Target="../media/image57.wmf"/><Relationship Id="rId42" Type="http://schemas.openxmlformats.org/officeDocument/2006/relationships/image" Target="../media/image60.wmf"/><Relationship Id="rId47" Type="http://schemas.openxmlformats.org/officeDocument/2006/relationships/oleObject" Target="../embeddings/oleObject68.bin"/><Relationship Id="rId7" Type="http://schemas.openxmlformats.org/officeDocument/2006/relationships/audio" Target="../media/audio4.wav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49.wmf"/><Relationship Id="rId25" Type="http://schemas.openxmlformats.org/officeDocument/2006/relationships/oleObject" Target="../embeddings/oleObject56.bin"/><Relationship Id="rId33" Type="http://schemas.openxmlformats.org/officeDocument/2006/relationships/oleObject" Target="../embeddings/oleObject60.bin"/><Relationship Id="rId38" Type="http://schemas.openxmlformats.org/officeDocument/2006/relationships/oleObject" Target="../embeddings/oleObject63.bin"/><Relationship Id="rId46" Type="http://schemas.openxmlformats.org/officeDocument/2006/relationships/image" Target="../media/image62.wmf"/><Relationship Id="rId2" Type="http://schemas.openxmlformats.org/officeDocument/2006/relationships/vmlDrawing" Target="../drawings/vmlDrawing11.v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29" Type="http://schemas.openxmlformats.org/officeDocument/2006/relationships/oleObject" Target="../embeddings/oleObject58.bin"/><Relationship Id="rId41" Type="http://schemas.openxmlformats.org/officeDocument/2006/relationships/oleObject" Target="../embeddings/oleObject65.bin"/><Relationship Id="rId1" Type="http://schemas.openxmlformats.org/officeDocument/2006/relationships/themeOverride" Target="../theme/themeOverride16.xml"/><Relationship Id="rId6" Type="http://schemas.openxmlformats.org/officeDocument/2006/relationships/audio" Target="../media/audio2.wav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55.bin"/><Relationship Id="rId32" Type="http://schemas.openxmlformats.org/officeDocument/2006/relationships/image" Target="../media/image56.wmf"/><Relationship Id="rId37" Type="http://schemas.openxmlformats.org/officeDocument/2006/relationships/image" Target="../media/image58.wmf"/><Relationship Id="rId40" Type="http://schemas.openxmlformats.org/officeDocument/2006/relationships/image" Target="../media/image59.wmf"/><Relationship Id="rId45" Type="http://schemas.openxmlformats.org/officeDocument/2006/relationships/oleObject" Target="../embeddings/oleObject67.bin"/><Relationship Id="rId5" Type="http://schemas.openxmlformats.org/officeDocument/2006/relationships/audio" Target="../media/audio3.wav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28" Type="http://schemas.openxmlformats.org/officeDocument/2006/relationships/image" Target="../media/image54.wmf"/><Relationship Id="rId36" Type="http://schemas.openxmlformats.org/officeDocument/2006/relationships/oleObject" Target="../embeddings/oleObject62.bin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0.wmf"/><Relationship Id="rId31" Type="http://schemas.openxmlformats.org/officeDocument/2006/relationships/oleObject" Target="../embeddings/oleObject59.bin"/><Relationship Id="rId44" Type="http://schemas.openxmlformats.org/officeDocument/2006/relationships/image" Target="../media/image61.wmf"/><Relationship Id="rId4" Type="http://schemas.openxmlformats.org/officeDocument/2006/relationships/audio" Target="../media/audio6.wav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Relationship Id="rId27" Type="http://schemas.openxmlformats.org/officeDocument/2006/relationships/oleObject" Target="../embeddings/oleObject57.bin"/><Relationship Id="rId30" Type="http://schemas.openxmlformats.org/officeDocument/2006/relationships/image" Target="../media/image55.wmf"/><Relationship Id="rId35" Type="http://schemas.openxmlformats.org/officeDocument/2006/relationships/oleObject" Target="../embeddings/oleObject61.bin"/><Relationship Id="rId43" Type="http://schemas.openxmlformats.org/officeDocument/2006/relationships/oleObject" Target="../embeddings/oleObject66.bin"/><Relationship Id="rId48" Type="http://schemas.openxmlformats.org/officeDocument/2006/relationships/image" Target="../media/image6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w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8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wmf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9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90575" y="361950"/>
            <a:ext cx="7620000" cy="5448300"/>
          </a:xfrm>
        </p:spPr>
        <p:txBody>
          <a:bodyPr/>
          <a:lstStyle/>
          <a:p>
            <a:pPr algn="r"/>
            <a:r>
              <a:rPr lang="ru-RU" altLang="ru-RU" sz="6000" b="1" i="1" dirty="0">
                <a:solidFill>
                  <a:srgbClr val="FF0000"/>
                </a:solidFill>
                <a:latin typeface="Times New Roman" pitchFamily="18" charset="0"/>
              </a:rPr>
              <a:t>Основы </a:t>
            </a:r>
            <a:r>
              <a:rPr lang="ru-RU" altLang="ru-RU" sz="6000" b="1" i="1" dirty="0" smtClean="0">
                <a:solidFill>
                  <a:srgbClr val="FF0000"/>
                </a:solidFill>
                <a:latin typeface="Times New Roman" pitchFamily="18" charset="0"/>
              </a:rPr>
              <a:t>кинематики</a:t>
            </a:r>
            <a:br>
              <a:rPr lang="ru-RU" altLang="ru-RU" sz="6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6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6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800" i="1" dirty="0" smtClean="0">
                <a:solidFill>
                  <a:srgbClr val="0033CC"/>
                </a:solidFill>
                <a:latin typeface="Times New Roman" pitchFamily="18" charset="0"/>
              </a:rPr>
              <a:t>Лекция-</a:t>
            </a:r>
            <a:r>
              <a:rPr lang="ru-RU" altLang="ru-RU" sz="2800" i="1" dirty="0" err="1" smtClean="0">
                <a:solidFill>
                  <a:srgbClr val="0033CC"/>
                </a:solidFill>
                <a:latin typeface="Times New Roman" pitchFamily="18" charset="0"/>
              </a:rPr>
              <a:t>видеопрезентация</a:t>
            </a:r>
            <a:r>
              <a:rPr lang="ru-RU" altLang="ru-RU" sz="2800" i="1" dirty="0" smtClean="0">
                <a:solidFill>
                  <a:srgbClr val="0033CC"/>
                </a:solidFill>
                <a:latin typeface="Times New Roman" pitchFamily="18" charset="0"/>
              </a:rPr>
              <a:t> по </a:t>
            </a:r>
            <a:r>
              <a:rPr lang="ru-RU" altLang="ru-RU" sz="2800" i="1" dirty="0" smtClean="0">
                <a:solidFill>
                  <a:srgbClr val="0033CC"/>
                </a:solidFill>
                <a:latin typeface="Times New Roman" pitchFamily="18" charset="0"/>
              </a:rPr>
              <a:t>физике</a:t>
            </a:r>
            <a:br>
              <a:rPr lang="ru-RU" altLang="ru-RU" sz="2800" i="1" dirty="0" smtClean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altLang="ru-RU" sz="2800" i="1" dirty="0" smtClean="0">
                <a:solidFill>
                  <a:srgbClr val="0033CC"/>
                </a:solidFill>
                <a:latin typeface="Times New Roman" pitchFamily="18" charset="0"/>
              </a:rPr>
              <a:t>для слушателей подготовительного отделения</a:t>
            </a:r>
            <a:r>
              <a:rPr lang="ru-RU" altLang="ru-RU" sz="2400" i="1" dirty="0" smtClean="0">
                <a:solidFill>
                  <a:srgbClr val="0033CC"/>
                </a:solidFill>
                <a:latin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altLang="ru-RU" sz="2400" i="1" dirty="0" smtClean="0">
                <a:solidFill>
                  <a:srgbClr val="0033CC"/>
                </a:solidFill>
                <a:latin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altLang="ru-RU" sz="2800" dirty="0" smtClean="0">
                <a:solidFill>
                  <a:srgbClr val="00B050"/>
                </a:solidFill>
                <a:latin typeface="Times New Roman" pitchFamily="18" charset="0"/>
              </a:rPr>
              <a:t>Составитель</a:t>
            </a:r>
            <a:r>
              <a:rPr lang="ru-RU" altLang="ru-RU" sz="2800" b="1" dirty="0" smtClean="0">
                <a:solidFill>
                  <a:srgbClr val="00B050"/>
                </a:solidFill>
                <a:latin typeface="Times New Roman" pitchFamily="18" charset="0"/>
              </a:rPr>
              <a:t> – М.Н.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Times New Roman" pitchFamily="18" charset="0"/>
              </a:rPr>
              <a:t>Бардашевич</a:t>
            </a:r>
            <a:r>
              <a:rPr lang="ru-RU" altLang="ru-RU" sz="2800" b="1" dirty="0" smtClean="0">
                <a:solidFill>
                  <a:srgbClr val="00B050"/>
                </a:solidFill>
                <a:latin typeface="Times New Roman" pitchFamily="18" charset="0"/>
              </a:rPr>
              <a:t>, </a:t>
            </a:r>
            <a:br>
              <a:rPr lang="ru-RU" altLang="ru-RU" sz="28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altLang="ru-RU" sz="2800" dirty="0" smtClean="0">
                <a:solidFill>
                  <a:srgbClr val="00B050"/>
                </a:solidFill>
                <a:latin typeface="Times New Roman" pitchFamily="18" charset="0"/>
              </a:rPr>
              <a:t>ассистент кафедры довузовской подготовки </a:t>
            </a:r>
            <a:br>
              <a:rPr lang="ru-RU" altLang="ru-RU" sz="2800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altLang="ru-RU" sz="2800" dirty="0" smtClean="0">
                <a:solidFill>
                  <a:srgbClr val="00B050"/>
                </a:solidFill>
                <a:latin typeface="Times New Roman" pitchFamily="18" charset="0"/>
              </a:rPr>
              <a:t>и профориентации</a:t>
            </a:r>
            <a:r>
              <a:rPr lang="ru-RU" altLang="ru-RU" sz="2000" i="1" dirty="0" smtClean="0">
                <a:solidFill>
                  <a:srgbClr val="0033CC"/>
                </a:solidFill>
                <a:latin typeface="Times New Roman" pitchFamily="18" charset="0"/>
              </a:rPr>
              <a:t/>
            </a:r>
            <a:br>
              <a:rPr lang="ru-RU" altLang="ru-RU" sz="2000" i="1" dirty="0" smtClean="0">
                <a:solidFill>
                  <a:srgbClr val="0033CC"/>
                </a:solidFill>
                <a:latin typeface="Times New Roman" pitchFamily="18" charset="0"/>
              </a:rPr>
            </a:br>
            <a:endParaRPr lang="ru-RU" altLang="ru-RU" sz="20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971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D2B4-6ED8-4130-AC74-270BE5AF7A0A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958CE67-D21A-46CF-B730-354498C7C685}" type="slidenum">
              <a:rPr lang="ru-RU" altLang="ru-RU"/>
              <a:pPr lvl="1"/>
              <a:t>10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26475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>
                <a:latin typeface="Times New Roman" pitchFamily="18" charset="0"/>
              </a:rPr>
              <a:t>При движении точки мгновенная скорость может меняться как по величине, так и по направлению. При этом вектор </a:t>
            </a:r>
            <a:r>
              <a:rPr lang="en-US" altLang="ru-RU">
                <a:latin typeface="Times New Roman" pitchFamily="18" charset="0"/>
              </a:rPr>
              <a:t>v</a:t>
            </a:r>
            <a:r>
              <a:rPr lang="ru-RU" altLang="ru-RU">
                <a:latin typeface="Times New Roman" pitchFamily="18" charset="0"/>
              </a:rPr>
              <a:t>     стремится к некоторому пределу, называемому линейным ускорением: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90600" y="228600"/>
            <a:ext cx="2794000" cy="458788"/>
          </a:xfrm>
          <a:prstGeom prst="rect">
            <a:avLst/>
          </a:prstGeom>
          <a:solidFill>
            <a:srgbClr val="00FF00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sz="3200" b="1">
                <a:latin typeface="Times New Roman" pitchFamily="18" charset="0"/>
              </a:rPr>
              <a:t>3.2 Ускорение</a:t>
            </a: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514600" y="1905000"/>
          <a:ext cx="40386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r:id="rId4" imgW="1688367" imgH="431613" progId="Equation.3">
                  <p:embed/>
                </p:oleObj>
              </mc:Choice>
              <mc:Fallback>
                <p:oleObj r:id="rId4" imgW="1688367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4038600" cy="1036638"/>
                      </a:xfrm>
                      <a:prstGeom prst="rect">
                        <a:avLst/>
                      </a:prstGeom>
                      <a:solidFill>
                        <a:srgbClr val="33CCCC">
                          <a:alpha val="50000"/>
                        </a:srgbClr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33400" y="3149600"/>
            <a:ext cx="83058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b="1" u="sng">
                <a:latin typeface="Times New Roman" pitchFamily="18" charset="0"/>
              </a:rPr>
              <a:t>Ускорение</a:t>
            </a:r>
            <a:r>
              <a:rPr lang="ru-RU" altLang="ru-RU">
                <a:latin typeface="Times New Roman" pitchFamily="18" charset="0"/>
              </a:rPr>
              <a:t> - векторная величина, характеризующая изменение скорости в единицу времени, численно равная первой производной от мгновенной скорости по времени или второй производной от перемещения по времени. 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81000" y="4724400"/>
            <a:ext cx="8474075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9938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60438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kumimoji="0" lang="ru-RU" altLang="ru-RU"/>
              <a:t>Вектор ускорения </a:t>
            </a:r>
            <a:r>
              <a:rPr kumimoji="0" lang="ru-RU" altLang="ru-RU" b="1" i="1"/>
              <a:t>а</a:t>
            </a:r>
            <a:r>
              <a:rPr kumimoji="0" lang="ru-RU" altLang="ru-RU"/>
              <a:t> представляют в виде 2-х взаимно перпендикулярных векторов: </a:t>
            </a:r>
            <a:r>
              <a:rPr kumimoji="0" lang="ru-RU" altLang="ru-RU" b="1" i="1"/>
              <a:t>а</a:t>
            </a:r>
            <a:r>
              <a:rPr kumimoji="0" lang="ru-RU" altLang="ru-RU" b="1" i="1" baseline="-30000"/>
              <a:t>n</a:t>
            </a:r>
            <a:r>
              <a:rPr kumimoji="0" lang="ru-RU" altLang="ru-RU" i="1" baseline="-30000"/>
              <a:t> </a:t>
            </a:r>
            <a:r>
              <a:rPr kumimoji="0" lang="ru-RU" altLang="ru-RU" i="1"/>
              <a:t>–</a:t>
            </a:r>
            <a:r>
              <a:rPr kumimoji="0" lang="ru-RU" altLang="ru-RU"/>
              <a:t> </a:t>
            </a:r>
            <a:r>
              <a:rPr kumimoji="0" lang="ru-RU" altLang="ru-RU" u="sng"/>
              <a:t>нормального ускорения</a:t>
            </a:r>
            <a:r>
              <a:rPr kumimoji="0" lang="ru-RU" altLang="ru-RU"/>
              <a:t> (перпендикуляр к траектории), </a:t>
            </a:r>
            <a:r>
              <a:rPr kumimoji="0" lang="ru-RU" altLang="ru-RU" b="1" i="1"/>
              <a:t>а</a:t>
            </a:r>
            <a:r>
              <a:rPr kumimoji="0" lang="en-US" altLang="ru-RU" b="1" baseline="-25000">
                <a:latin typeface="Symbol" pitchFamily="18" charset="2"/>
              </a:rPr>
              <a:t>t</a:t>
            </a:r>
            <a:r>
              <a:rPr kumimoji="0" lang="ru-RU" altLang="ru-RU" i="1" baseline="-30000"/>
              <a:t> </a:t>
            </a:r>
            <a:r>
              <a:rPr kumimoji="0" lang="ru-RU" altLang="ru-RU" i="1"/>
              <a:t>–</a:t>
            </a:r>
            <a:r>
              <a:rPr kumimoji="0" lang="ru-RU" altLang="ru-RU"/>
              <a:t> </a:t>
            </a:r>
            <a:r>
              <a:rPr kumimoji="0" lang="ru-RU" altLang="ru-RU" u="sng"/>
              <a:t>тангенциального ускорения</a:t>
            </a:r>
            <a:r>
              <a:rPr kumimoji="0" lang="ru-RU" altLang="ru-RU"/>
              <a:t> (по касательной к траектории).</a:t>
            </a:r>
          </a:p>
          <a:p>
            <a:pPr algn="just">
              <a:spcBef>
                <a:spcPct val="20000"/>
              </a:spcBef>
            </a:pPr>
            <a:endParaRPr kumimoji="0"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animBg="1" autoUpdateAnimBg="0"/>
      <p:bldP spid="37896" grpId="0" autoUpdateAnimBg="0"/>
      <p:bldP spid="378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A78-F5CA-475B-BF22-DA81EA596BF8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53B27C7-FBE4-4DA0-B19C-36B821CBE1E2}" type="slidenum">
              <a:rPr lang="ru-RU" altLang="ru-RU"/>
              <a:pPr lvl="1"/>
              <a:t>11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39130" name="Object 218"/>
          <p:cNvGraphicFramePr>
            <a:graphicFrameLocks noChangeAspect="1"/>
          </p:cNvGraphicFramePr>
          <p:nvPr/>
        </p:nvGraphicFramePr>
        <p:xfrm>
          <a:off x="365125" y="455613"/>
          <a:ext cx="354330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3" name="Рисунок" r:id="rId8" imgW="2669040" imgH="2173680" progId="Word.Picture.8">
                  <p:embed/>
                </p:oleObj>
              </mc:Choice>
              <mc:Fallback>
                <p:oleObj name="Рисунок" r:id="rId8" imgW="2669040" imgH="2173680" progId="Word.Picture.8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1311"/>
                      <a:stretch>
                        <a:fillRect/>
                      </a:stretch>
                    </p:blipFill>
                    <p:spPr bwMode="auto">
                      <a:xfrm>
                        <a:off x="365125" y="455613"/>
                        <a:ext cx="3543300" cy="191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133" name="Text Box 221"/>
          <p:cNvSpPr txBox="1">
            <a:spLocks noChangeArrowheads="1"/>
          </p:cNvSpPr>
          <p:nvPr/>
        </p:nvSpPr>
        <p:spPr bwMode="auto">
          <a:xfrm>
            <a:off x="4198938" y="269875"/>
            <a:ext cx="3449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 sz="2800">
                <a:latin typeface="Times New Roman" pitchFamily="18" charset="0"/>
              </a:rPr>
              <a:t>Полное ускорение:</a:t>
            </a:r>
          </a:p>
        </p:txBody>
      </p:sp>
      <p:graphicFrame>
        <p:nvGraphicFramePr>
          <p:cNvPr id="39134" name="Object 222"/>
          <p:cNvGraphicFramePr>
            <a:graphicFrameLocks noChangeAspect="1"/>
          </p:cNvGraphicFramePr>
          <p:nvPr/>
        </p:nvGraphicFramePr>
        <p:xfrm>
          <a:off x="5480050" y="681038"/>
          <a:ext cx="24018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4" name="Формула" r:id="rId10" imgW="952200" imgH="228600" progId="Equation.3">
                  <p:embed/>
                </p:oleObj>
              </mc:Choice>
              <mc:Fallback>
                <p:oleObj name="Формула" r:id="rId10" imgW="952200" imgH="228600" progId="Equation.3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681038"/>
                        <a:ext cx="2401888" cy="576262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136" name="Text Box 224"/>
          <p:cNvSpPr txBox="1">
            <a:spLocks noChangeArrowheads="1"/>
          </p:cNvSpPr>
          <p:nvPr/>
        </p:nvSpPr>
        <p:spPr bwMode="auto">
          <a:xfrm>
            <a:off x="4295775" y="1301750"/>
            <a:ext cx="33416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800">
                <a:latin typeface="Times New Roman" pitchFamily="18" charset="0"/>
              </a:rPr>
              <a:t>Численное значение полного ускорения: </a:t>
            </a:r>
          </a:p>
        </p:txBody>
      </p:sp>
      <p:graphicFrame>
        <p:nvGraphicFramePr>
          <p:cNvPr id="39137" name="Object 225"/>
          <p:cNvGraphicFramePr>
            <a:graphicFrameLocks noChangeAspect="1"/>
          </p:cNvGraphicFramePr>
          <p:nvPr/>
        </p:nvGraphicFramePr>
        <p:xfrm>
          <a:off x="4389438" y="2174875"/>
          <a:ext cx="333216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5" name="Формула" r:id="rId12" imgW="1320480" imgH="330120" progId="Equation.3">
                  <p:embed/>
                </p:oleObj>
              </mc:Choice>
              <mc:Fallback>
                <p:oleObj name="Формула" r:id="rId12" imgW="1320480" imgH="330120" progId="Equation.3">
                  <p:embed/>
                  <p:pic>
                    <p:nvPicPr>
                      <p:cNvPr id="0" name="Object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2174875"/>
                        <a:ext cx="3332162" cy="827088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139" name="Object 227"/>
          <p:cNvGraphicFramePr>
            <a:graphicFrameLocks noChangeAspect="1"/>
          </p:cNvGraphicFramePr>
          <p:nvPr/>
        </p:nvGraphicFramePr>
        <p:xfrm>
          <a:off x="182563" y="2090738"/>
          <a:ext cx="3763962" cy="280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6" name="Рисунок" r:id="rId14" imgW="3240360" imgH="2464560" progId="Word.Picture.8">
                  <p:embed/>
                </p:oleObj>
              </mc:Choice>
              <mc:Fallback>
                <p:oleObj name="Рисунок" r:id="rId14" imgW="3240360" imgH="2464560" progId="Word.Picture.8">
                  <p:embed/>
                  <p:pic>
                    <p:nvPicPr>
                      <p:cNvPr id="0" name="Object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622" b="24774"/>
                      <a:stretch>
                        <a:fillRect/>
                      </a:stretch>
                    </p:blipFill>
                    <p:spPr bwMode="auto">
                      <a:xfrm>
                        <a:off x="182563" y="2090738"/>
                        <a:ext cx="3763962" cy="280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141" name="Text Box 229"/>
          <p:cNvSpPr txBox="1">
            <a:spLocks noChangeArrowheads="1"/>
          </p:cNvSpPr>
          <p:nvPr/>
        </p:nvSpPr>
        <p:spPr bwMode="auto">
          <a:xfrm>
            <a:off x="3913188" y="3035300"/>
            <a:ext cx="503237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 sz="2800">
                <a:latin typeface="Times New Roman" pitchFamily="18" charset="0"/>
              </a:rPr>
              <a:t>За малый промежуток времени </a:t>
            </a:r>
            <a:r>
              <a:rPr lang="ru-RU" altLang="ru-RU" sz="2800" i="1">
                <a:latin typeface="Times New Roman" pitchFamily="18" charset="0"/>
              </a:rPr>
              <a:t>dt</a:t>
            </a:r>
            <a:r>
              <a:rPr lang="ru-RU" altLang="ru-RU" sz="2800">
                <a:latin typeface="Times New Roman" pitchFamily="18" charset="0"/>
              </a:rPr>
              <a:t> тангенциальное ускорение изменяет только </a:t>
            </a:r>
            <a:r>
              <a:rPr lang="ru-RU" altLang="ru-RU" sz="2800" u="sng">
                <a:latin typeface="Times New Roman" pitchFamily="18" charset="0"/>
              </a:rPr>
              <a:t>величину</a:t>
            </a:r>
            <a:r>
              <a:rPr lang="ru-RU" altLang="ru-RU" sz="2800">
                <a:latin typeface="Times New Roman" pitchFamily="18" charset="0"/>
              </a:rPr>
              <a:t> скорости, но не ее направление.</a:t>
            </a:r>
          </a:p>
          <a:p>
            <a:r>
              <a:rPr lang="ru-RU" altLang="ru-RU" sz="2800">
                <a:latin typeface="Times New Roman" pitchFamily="18" charset="0"/>
              </a:rPr>
              <a:t>Нормальное ускорение </a:t>
            </a:r>
            <a:r>
              <a:rPr lang="ru-RU" altLang="ru-RU" sz="2800" i="1">
                <a:latin typeface="Times New Roman" pitchFamily="18" charset="0"/>
              </a:rPr>
              <a:t>а</a:t>
            </a:r>
            <a:r>
              <a:rPr lang="ru-RU" altLang="ru-RU" sz="2800" i="1" baseline="-30000">
                <a:latin typeface="Times New Roman" pitchFamily="18" charset="0"/>
              </a:rPr>
              <a:t>n</a:t>
            </a:r>
            <a:r>
              <a:rPr lang="ru-RU" altLang="ru-RU" sz="2800">
                <a:latin typeface="Times New Roman" pitchFamily="18" charset="0"/>
              </a:rPr>
              <a:t> изменяет только </a:t>
            </a:r>
            <a:r>
              <a:rPr lang="ru-RU" altLang="ru-RU" sz="2800" u="sng">
                <a:latin typeface="Times New Roman" pitchFamily="18" charset="0"/>
              </a:rPr>
              <a:t>направление</a:t>
            </a:r>
            <a:r>
              <a:rPr lang="ru-RU" altLang="ru-RU" sz="2800">
                <a:latin typeface="Times New Roman" pitchFamily="18" charset="0"/>
              </a:rPr>
              <a:t> скорости. </a:t>
            </a:r>
          </a:p>
        </p:txBody>
      </p:sp>
      <p:graphicFrame>
        <p:nvGraphicFramePr>
          <p:cNvPr id="39146" name="Object 234"/>
          <p:cNvGraphicFramePr>
            <a:graphicFrameLocks noChangeAspect="1"/>
          </p:cNvGraphicFramePr>
          <p:nvPr/>
        </p:nvGraphicFramePr>
        <p:xfrm>
          <a:off x="2135188" y="5129213"/>
          <a:ext cx="15621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7" name="Формула" r:id="rId16" imgW="647640" imgH="431640" progId="Equation.3">
                  <p:embed/>
                </p:oleObj>
              </mc:Choice>
              <mc:Fallback>
                <p:oleObj name="Формула" r:id="rId16" imgW="647640" imgH="431640" progId="Equation.3">
                  <p:embed/>
                  <p:pic>
                    <p:nvPicPr>
                      <p:cNvPr id="0" name="Object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5129213"/>
                        <a:ext cx="1562100" cy="1041400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148" name="Object 236"/>
          <p:cNvGraphicFramePr>
            <a:graphicFrameLocks noChangeAspect="1"/>
          </p:cNvGraphicFramePr>
          <p:nvPr/>
        </p:nvGraphicFramePr>
        <p:xfrm>
          <a:off x="266700" y="5153025"/>
          <a:ext cx="14700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8" name="Формула" r:id="rId18" imgW="609480" imgH="393480" progId="Equation.3">
                  <p:embed/>
                </p:oleObj>
              </mc:Choice>
              <mc:Fallback>
                <p:oleObj name="Формула" r:id="rId18" imgW="609480" imgH="393480" progId="Equation.3">
                  <p:embed/>
                  <p:pic>
                    <p:nvPicPr>
                      <p:cNvPr id="0" name="Object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5153025"/>
                        <a:ext cx="1470025" cy="949325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149" name="Text Box 237"/>
          <p:cNvSpPr txBox="1">
            <a:spLocks noChangeArrowheads="1"/>
          </p:cNvSpPr>
          <p:nvPr/>
        </p:nvSpPr>
        <p:spPr bwMode="auto">
          <a:xfrm>
            <a:off x="4070350" y="5516563"/>
            <a:ext cx="47069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 sz="2800">
                <a:latin typeface="Times New Roman" pitchFamily="18" charset="0"/>
              </a:rPr>
              <a:t>где </a:t>
            </a:r>
            <a:r>
              <a:rPr lang="en-US" altLang="ru-RU" sz="2800">
                <a:latin typeface="Symbol" pitchFamily="18" charset="2"/>
              </a:rPr>
              <a:t>t</a:t>
            </a:r>
            <a:r>
              <a:rPr lang="ru-RU" altLang="ru-RU" sz="2800">
                <a:latin typeface="Times New Roman" pitchFamily="18" charset="0"/>
              </a:rPr>
              <a:t>, </a:t>
            </a:r>
            <a:r>
              <a:rPr lang="en-US" altLang="ru-RU" sz="2800" i="1">
                <a:latin typeface="Times New Roman" pitchFamily="18" charset="0"/>
              </a:rPr>
              <a:t>n – </a:t>
            </a:r>
            <a:r>
              <a:rPr lang="ru-RU" altLang="ru-RU" sz="2800">
                <a:latin typeface="Times New Roman" pitchFamily="18" charset="0"/>
              </a:rPr>
              <a:t>единичные вектора (тангенциаль и нормаль).</a:t>
            </a:r>
          </a:p>
        </p:txBody>
      </p:sp>
      <p:sp>
        <p:nvSpPr>
          <p:cNvPr id="39150" name="Text Box 238"/>
          <p:cNvSpPr txBox="1">
            <a:spLocks noChangeArrowheads="1"/>
          </p:cNvSpPr>
          <p:nvPr/>
        </p:nvSpPr>
        <p:spPr bwMode="auto">
          <a:xfrm>
            <a:off x="0" y="1712913"/>
            <a:ext cx="16287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solidFill>
                  <a:srgbClr val="08FE02"/>
                </a:solidFill>
                <a:latin typeface="Times New Roman" pitchFamily="18" charset="0"/>
              </a:rPr>
              <a:t>траектория</a:t>
            </a:r>
          </a:p>
        </p:txBody>
      </p:sp>
      <p:sp>
        <p:nvSpPr>
          <p:cNvPr id="39151" name="Line 239"/>
          <p:cNvSpPr>
            <a:spLocks noChangeShapeType="1"/>
          </p:cNvSpPr>
          <p:nvPr/>
        </p:nvSpPr>
        <p:spPr bwMode="auto">
          <a:xfrm flipV="1">
            <a:off x="473075" y="715963"/>
            <a:ext cx="365125" cy="990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39152" name="Line 240"/>
          <p:cNvSpPr>
            <a:spLocks noChangeShapeType="1"/>
          </p:cNvSpPr>
          <p:nvPr/>
        </p:nvSpPr>
        <p:spPr bwMode="auto">
          <a:xfrm>
            <a:off x="412750" y="2027238"/>
            <a:ext cx="531813" cy="16668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1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9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9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1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33" grpId="0" autoUpdateAnimBg="0"/>
      <p:bldP spid="39136" grpId="0" autoUpdateAnimBg="0"/>
      <p:bldP spid="39141" grpId="0" autoUpdateAnimBg="0"/>
      <p:bldP spid="39149" grpId="0" autoUpdateAnimBg="0"/>
      <p:bldP spid="39150" grpId="0" autoUpdateAnimBg="0"/>
      <p:bldP spid="39151" grpId="0" animBg="1"/>
      <p:bldP spid="391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05F-4C72-443E-AFA3-1E62121B1152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01C3B2D-10CC-4A17-808C-96066E4CCB81}" type="slidenum">
              <a:rPr lang="ru-RU" altLang="ru-RU"/>
              <a:pPr lvl="1"/>
              <a:t>12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1038225" y="0"/>
            <a:ext cx="5149850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800" b="1">
                <a:latin typeface="Times New Roman" pitchFamily="18" charset="0"/>
              </a:rPr>
              <a:t>4. </a:t>
            </a:r>
            <a:r>
              <a:rPr kumimoji="1" lang="en-US" altLang="ru-RU" sz="2800" b="1">
                <a:latin typeface="Times New Roman" pitchFamily="18" charset="0"/>
              </a:rPr>
              <a:t>Вращательное движение</a:t>
            </a:r>
            <a:endParaRPr kumimoji="1" lang="ru-RU" altLang="ru-RU" sz="2800" b="1">
              <a:latin typeface="Times New Roman" pitchFamily="18" charset="0"/>
            </a:endParaRP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800" b="1">
                <a:latin typeface="Times New Roman" pitchFamily="18" charset="0"/>
              </a:rPr>
              <a:t>4. 1. Угловая скорость</a:t>
            </a:r>
            <a:endParaRPr kumimoji="1" lang="en-US" altLang="ru-RU" sz="2800">
              <a:latin typeface="Times New Roman" pitchFamily="18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182563" y="914400"/>
            <a:ext cx="87630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>
                <a:latin typeface="Times New Roman" pitchFamily="18" charset="0"/>
              </a:rPr>
              <a:t>При вращательном движении точки тела описывают окружности, расположенные в параллельных плоскостях. Центры всех окружностей лежат на одном прямой, перпендикулярной к плоскостям окружностей и называемой осью вращения.</a:t>
            </a:r>
            <a:r>
              <a:rPr kumimoji="1" lang="en-US" altLang="ru-RU">
                <a:latin typeface="Times New Roman" pitchFamily="18" charset="0"/>
              </a:rPr>
              <a:t> 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4073525" y="2236788"/>
            <a:ext cx="4887913" cy="1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Вектор </a:t>
            </a:r>
            <a:r>
              <a:rPr lang="ru-RU" altLang="ru-RU" u="sng">
                <a:latin typeface="Times New Roman" pitchFamily="18" charset="0"/>
              </a:rPr>
              <a:t>элементарного углового перемещения</a:t>
            </a:r>
            <a:r>
              <a:rPr lang="ru-RU" altLang="ru-RU">
                <a:latin typeface="Times New Roman" pitchFamily="18" charset="0"/>
              </a:rPr>
              <a:t> – это «</a:t>
            </a:r>
            <a:r>
              <a:rPr lang="ru-RU" altLang="ru-RU" u="sng">
                <a:latin typeface="Times New Roman" pitchFamily="18" charset="0"/>
              </a:rPr>
              <a:t>псевдо</a:t>
            </a:r>
            <a:r>
              <a:rPr lang="ru-RU" altLang="ru-RU">
                <a:latin typeface="Times New Roman" pitchFamily="18" charset="0"/>
              </a:rPr>
              <a:t>» вектор, модуль которого равен </a:t>
            </a:r>
            <a:r>
              <a:rPr lang="ru-RU" altLang="ru-RU" u="sng">
                <a:latin typeface="Times New Roman" pitchFamily="18" charset="0"/>
              </a:rPr>
              <a:t>углу поворота</a:t>
            </a:r>
            <a:r>
              <a:rPr lang="ru-RU" altLang="ru-RU">
                <a:latin typeface="Times New Roman" pitchFamily="18" charset="0"/>
              </a:rPr>
              <a:t>, а направление </a:t>
            </a:r>
            <a:r>
              <a:rPr lang="ru-RU" altLang="ru-RU" u="sng">
                <a:latin typeface="Times New Roman" pitchFamily="18" charset="0"/>
              </a:rPr>
              <a:t>параллельно оси вращения</a:t>
            </a:r>
            <a:r>
              <a:rPr lang="ru-RU" altLang="ru-RU">
                <a:latin typeface="Times New Roman" pitchFamily="18" charset="0"/>
              </a:rPr>
              <a:t> и определяется правилом </a:t>
            </a:r>
            <a:r>
              <a:rPr lang="ru-RU" altLang="ru-RU" u="sng">
                <a:latin typeface="Times New Roman" pitchFamily="18" charset="0"/>
              </a:rPr>
              <a:t>правого винта (буравчика).</a:t>
            </a:r>
          </a:p>
        </p:txBody>
      </p:sp>
      <p:graphicFrame>
        <p:nvGraphicFramePr>
          <p:cNvPr id="39955" name="Object 19"/>
          <p:cNvGraphicFramePr>
            <a:graphicFrameLocks noChangeAspect="1"/>
          </p:cNvGraphicFramePr>
          <p:nvPr/>
        </p:nvGraphicFramePr>
        <p:xfrm>
          <a:off x="214313" y="2613025"/>
          <a:ext cx="3746500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name="Рисунок" r:id="rId10" imgW="2701440" imgH="2141280" progId="Word.Picture.8">
                  <p:embed/>
                </p:oleObj>
              </mc:Choice>
              <mc:Fallback>
                <p:oleObj name="Рисунок" r:id="rId10" imgW="2701440" imgH="2141280" progId="Word.Picture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613025"/>
                        <a:ext cx="3746500" cy="246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2011363" y="2416175"/>
            <a:ext cx="7572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solidFill>
                  <a:schemeClr val="accent2"/>
                </a:solidFill>
                <a:latin typeface="Times New Roman" pitchFamily="18" charset="0"/>
              </a:rPr>
              <a:t>тело</a:t>
            </a:r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H="1">
            <a:off x="1798638" y="2771775"/>
            <a:ext cx="304800" cy="2286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2574925" y="2819400"/>
            <a:ext cx="487363" cy="487363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4083050" y="4181475"/>
            <a:ext cx="4826000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Угловая скорость – вектор, равный первой производной от угла поворота. Она направлена так же, как и вектор элементарного углового перемещения (вдоль оси по правилу буравчика).</a:t>
            </a:r>
          </a:p>
        </p:txBody>
      </p:sp>
      <p:graphicFrame>
        <p:nvGraphicFramePr>
          <p:cNvPr id="39962" name="Object 26"/>
          <p:cNvGraphicFramePr>
            <a:graphicFrameLocks noChangeAspect="1"/>
          </p:cNvGraphicFramePr>
          <p:nvPr/>
        </p:nvGraphicFramePr>
        <p:xfrm>
          <a:off x="893763" y="5530850"/>
          <a:ext cx="26130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5" name="Формула" r:id="rId12" imgW="1104840" imgH="393480" progId="Equation.3">
                  <p:embed/>
                </p:oleObj>
              </mc:Choice>
              <mc:Fallback>
                <p:oleObj name="Формула" r:id="rId12" imgW="110484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5530850"/>
                        <a:ext cx="2613025" cy="9318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3670300" y="6008688"/>
            <a:ext cx="23034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Размерность: с</a:t>
            </a:r>
            <a:r>
              <a:rPr lang="ru-RU" altLang="ru-RU" baseline="30000">
                <a:latin typeface="Times New Roman" pitchFamily="18" charset="0"/>
              </a:rPr>
              <a:t>-1</a:t>
            </a:r>
            <a:r>
              <a:rPr lang="ru-RU" altLang="ru-RU">
                <a:latin typeface="Times New Roman" pitchFamily="18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3" grpId="0" autoUpdateAnimBg="0"/>
      <p:bldP spid="39954" grpId="0" autoUpdateAnimBg="0"/>
      <p:bldP spid="39956" grpId="0" autoUpdateAnimBg="0"/>
      <p:bldP spid="39957" grpId="0" autoUpdateAnimBg="0"/>
      <p:bldP spid="39958" grpId="0" animBg="1"/>
      <p:bldP spid="39959" grpId="0" animBg="1"/>
      <p:bldP spid="39961" grpId="0" autoUpdateAnimBg="0"/>
      <p:bldP spid="399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BB8C-2C1C-424F-BB48-DD9F103B1A3F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0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A4D699B-3056-40ED-943B-F05824C1BD72}" type="slidenum">
              <a:rPr lang="ru-RU" altLang="ru-RU"/>
              <a:pPr lvl="1"/>
              <a:t>13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42070" name="Object 86"/>
          <p:cNvGraphicFramePr>
            <a:graphicFrameLocks noChangeAspect="1"/>
          </p:cNvGraphicFramePr>
          <p:nvPr/>
        </p:nvGraphicFramePr>
        <p:xfrm>
          <a:off x="198438" y="263525"/>
          <a:ext cx="358775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8" name="Рисунок" r:id="rId9" imgW="3600360" imgH="2720160" progId="Word.Picture.8">
                  <p:embed/>
                </p:oleObj>
              </mc:Choice>
              <mc:Fallback>
                <p:oleObj name="Рисунок" r:id="rId9" imgW="3600360" imgH="2720160" progId="Word.Picture.8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7180" b="14925"/>
                      <a:stretch>
                        <a:fillRect/>
                      </a:stretch>
                    </p:blipFill>
                    <p:spPr bwMode="auto">
                      <a:xfrm>
                        <a:off x="198438" y="263525"/>
                        <a:ext cx="3587750" cy="264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72" name="Text Box 88"/>
          <p:cNvSpPr txBox="1">
            <a:spLocks noChangeArrowheads="1"/>
          </p:cNvSpPr>
          <p:nvPr/>
        </p:nvSpPr>
        <p:spPr bwMode="auto">
          <a:xfrm>
            <a:off x="3671888" y="203200"/>
            <a:ext cx="5256212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Найдем связь между линейной скоростью </a:t>
            </a:r>
            <a:r>
              <a:rPr lang="en-US" altLang="ru-RU" sz="2600" b="1">
                <a:latin typeface="Times New Roman" pitchFamily="18" charset="0"/>
              </a:rPr>
              <a:t>v</a:t>
            </a:r>
            <a:r>
              <a:rPr lang="ru-RU" altLang="ru-RU" b="1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точки, находящейся на расстоянии</a:t>
            </a:r>
            <a:r>
              <a:rPr lang="ru-RU" altLang="ru-RU" b="1">
                <a:latin typeface="Times New Roman" pitchFamily="18" charset="0"/>
              </a:rPr>
              <a:t> </a:t>
            </a:r>
            <a:r>
              <a:rPr lang="en-US" altLang="ru-RU" sz="2600" b="1">
                <a:latin typeface="Times New Roman" pitchFamily="18" charset="0"/>
              </a:rPr>
              <a:t>R</a:t>
            </a:r>
            <a:r>
              <a:rPr lang="ru-RU" altLang="ru-RU" b="1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от оси и угловой скоростью </a:t>
            </a:r>
            <a:r>
              <a:rPr lang="ru-RU" altLang="ru-RU" sz="2600" b="1">
                <a:latin typeface="Times New Roman" pitchFamily="18" charset="0"/>
                <a:sym typeface="Symbol" pitchFamily="18" charset="2"/>
              </a:rPr>
              <a:t></a:t>
            </a:r>
            <a:r>
              <a:rPr lang="ru-RU" altLang="ru-RU" sz="2600">
                <a:latin typeface="Times New Roman" pitchFamily="18" charset="0"/>
                <a:sym typeface="Symbol" pitchFamily="18" charset="2"/>
              </a:rPr>
              <a:t>:</a:t>
            </a:r>
            <a:endParaRPr lang="ru-RU" altLang="ru-RU" sz="2600">
              <a:latin typeface="Times New Roman" pitchFamily="18" charset="0"/>
            </a:endParaRPr>
          </a:p>
        </p:txBody>
      </p:sp>
      <p:graphicFrame>
        <p:nvGraphicFramePr>
          <p:cNvPr id="42073" name="Object 89"/>
          <p:cNvGraphicFramePr>
            <a:graphicFrameLocks noChangeAspect="1"/>
          </p:cNvGraphicFramePr>
          <p:nvPr/>
        </p:nvGraphicFramePr>
        <p:xfrm>
          <a:off x="4970463" y="1446213"/>
          <a:ext cx="13874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9" name="Формула" r:id="rId11" imgW="596880" imgH="393480" progId="Equation.3">
                  <p:embed/>
                </p:oleObj>
              </mc:Choice>
              <mc:Fallback>
                <p:oleObj name="Формула" r:id="rId11" imgW="596880" imgH="39348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446213"/>
                        <a:ext cx="1387475" cy="9239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74" name="Object 90"/>
          <p:cNvGraphicFramePr>
            <a:graphicFrameLocks noChangeAspect="1"/>
          </p:cNvGraphicFramePr>
          <p:nvPr/>
        </p:nvGraphicFramePr>
        <p:xfrm>
          <a:off x="6334125" y="1447800"/>
          <a:ext cx="16827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0" name="Формула" r:id="rId13" imgW="723600" imgH="393480" progId="Equation.3">
                  <p:embed/>
                </p:oleObj>
              </mc:Choice>
              <mc:Fallback>
                <p:oleObj name="Формула" r:id="rId13" imgW="723600" imgH="39348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1447800"/>
                        <a:ext cx="1682750" cy="9239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75" name="Object 91"/>
          <p:cNvGraphicFramePr>
            <a:graphicFrameLocks noChangeAspect="1"/>
          </p:cNvGraphicFramePr>
          <p:nvPr/>
        </p:nvGraphicFramePr>
        <p:xfrm>
          <a:off x="4094163" y="1658938"/>
          <a:ext cx="889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1" name="Формула" r:id="rId15" imgW="253800" imgH="139680" progId="Equation.3">
                  <p:embed/>
                </p:oleObj>
              </mc:Choice>
              <mc:Fallback>
                <p:oleObj name="Формула" r:id="rId15" imgW="253800" imgH="13968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1658938"/>
                        <a:ext cx="889000" cy="4953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76" name="Object 92"/>
          <p:cNvGraphicFramePr>
            <a:graphicFrameLocks noChangeAspect="1"/>
          </p:cNvGraphicFramePr>
          <p:nvPr/>
        </p:nvGraphicFramePr>
        <p:xfrm>
          <a:off x="4770438" y="2730500"/>
          <a:ext cx="18605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2" name="Формула" r:id="rId17" imgW="799920" imgH="393480" progId="Equation.3">
                  <p:embed/>
                </p:oleObj>
              </mc:Choice>
              <mc:Fallback>
                <p:oleObj name="Формула" r:id="rId17" imgW="799920" imgH="39348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438" y="2730500"/>
                        <a:ext cx="1860550" cy="9239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77" name="Object 93"/>
          <p:cNvGraphicFramePr>
            <a:graphicFrameLocks noChangeAspect="1"/>
          </p:cNvGraphicFramePr>
          <p:nvPr/>
        </p:nvGraphicFramePr>
        <p:xfrm>
          <a:off x="6610350" y="2979738"/>
          <a:ext cx="7683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3" name="Формула" r:id="rId19" imgW="330120" imgH="164880" progId="Equation.3">
                  <p:embed/>
                </p:oleObj>
              </mc:Choice>
              <mc:Fallback>
                <p:oleObj name="Формула" r:id="rId19" imgW="330120" imgH="16488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979738"/>
                        <a:ext cx="768350" cy="3873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78" name="Object 94"/>
          <p:cNvGraphicFramePr>
            <a:graphicFrameLocks noChangeAspect="1"/>
          </p:cNvGraphicFramePr>
          <p:nvPr/>
        </p:nvGraphicFramePr>
        <p:xfrm>
          <a:off x="1485900" y="3862388"/>
          <a:ext cx="95408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4" name="Формула" r:id="rId21" imgW="253800" imgH="139680" progId="Equation.3">
                  <p:embed/>
                </p:oleObj>
              </mc:Choice>
              <mc:Fallback>
                <p:oleObj name="Формула" r:id="rId21" imgW="253800" imgH="13968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3862388"/>
                        <a:ext cx="954088" cy="5286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79" name="Object 95"/>
          <p:cNvGraphicFramePr>
            <a:graphicFrameLocks noChangeAspect="1"/>
          </p:cNvGraphicFramePr>
          <p:nvPr/>
        </p:nvGraphicFramePr>
        <p:xfrm>
          <a:off x="2435225" y="3862388"/>
          <a:ext cx="10604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5" name="Формула" r:id="rId22" imgW="330120" imgH="164880" progId="Equation.3">
                  <p:embed/>
                </p:oleObj>
              </mc:Choice>
              <mc:Fallback>
                <p:oleObj name="Формула" r:id="rId22" imgW="330120" imgH="16488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3862388"/>
                        <a:ext cx="1060450" cy="533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0" name="Text Box 96"/>
          <p:cNvSpPr txBox="1">
            <a:spLocks noChangeArrowheads="1"/>
          </p:cNvSpPr>
          <p:nvPr/>
        </p:nvSpPr>
        <p:spPr bwMode="auto">
          <a:xfrm>
            <a:off x="457200" y="3952875"/>
            <a:ext cx="9048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Итак:</a:t>
            </a:r>
          </a:p>
        </p:txBody>
      </p:sp>
      <p:sp>
        <p:nvSpPr>
          <p:cNvPr id="42081" name="Text Box 97"/>
          <p:cNvSpPr txBox="1">
            <a:spLocks noChangeArrowheads="1"/>
          </p:cNvSpPr>
          <p:nvPr/>
        </p:nvSpPr>
        <p:spPr bwMode="auto">
          <a:xfrm>
            <a:off x="303213" y="4624388"/>
            <a:ext cx="34940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Либо в векторной форме:</a:t>
            </a:r>
          </a:p>
        </p:txBody>
      </p:sp>
      <p:graphicFrame>
        <p:nvGraphicFramePr>
          <p:cNvPr id="42082" name="Object 98"/>
          <p:cNvGraphicFramePr>
            <a:graphicFrameLocks noChangeAspect="1"/>
          </p:cNvGraphicFramePr>
          <p:nvPr/>
        </p:nvGraphicFramePr>
        <p:xfrm>
          <a:off x="3868738" y="4429125"/>
          <a:ext cx="10699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6" name="Формула" r:id="rId23" imgW="253800" imgH="177480" progId="Equation.3">
                  <p:embed/>
                </p:oleObj>
              </mc:Choice>
              <mc:Fallback>
                <p:oleObj name="Формула" r:id="rId23" imgW="253800" imgH="177480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4429125"/>
                        <a:ext cx="1069975" cy="7397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3" name="Object 99"/>
          <p:cNvGraphicFramePr>
            <a:graphicFrameLocks noChangeAspect="1"/>
          </p:cNvGraphicFramePr>
          <p:nvPr/>
        </p:nvGraphicFramePr>
        <p:xfrm>
          <a:off x="4933950" y="4441825"/>
          <a:ext cx="13335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7" name="Формула" r:id="rId25" imgW="444240" imgH="241200" progId="Equation.3">
                  <p:embed/>
                </p:oleObj>
              </mc:Choice>
              <mc:Fallback>
                <p:oleObj name="Формула" r:id="rId25" imgW="444240" imgH="24120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4441825"/>
                        <a:ext cx="1333500" cy="7286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4" name="Text Box 100"/>
          <p:cNvSpPr txBox="1">
            <a:spLocks noChangeArrowheads="1"/>
          </p:cNvSpPr>
          <p:nvPr/>
        </p:nvSpPr>
        <p:spPr bwMode="auto">
          <a:xfrm>
            <a:off x="563563" y="5280025"/>
            <a:ext cx="81153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Модуль вектора скорости определим по правилу векторного произведения:</a:t>
            </a:r>
          </a:p>
        </p:txBody>
      </p:sp>
      <p:graphicFrame>
        <p:nvGraphicFramePr>
          <p:cNvPr id="42085" name="Object 101"/>
          <p:cNvGraphicFramePr>
            <a:graphicFrameLocks noChangeAspect="1"/>
          </p:cNvGraphicFramePr>
          <p:nvPr/>
        </p:nvGraphicFramePr>
        <p:xfrm>
          <a:off x="2700338" y="5780088"/>
          <a:ext cx="9715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8" name="Формула" r:id="rId27" imgW="291960" imgH="253800" progId="Equation.3">
                  <p:embed/>
                </p:oleObj>
              </mc:Choice>
              <mc:Fallback>
                <p:oleObj name="Формула" r:id="rId27" imgW="291960" imgH="25380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780088"/>
                        <a:ext cx="971550" cy="8334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6" name="Object 102"/>
          <p:cNvGraphicFramePr>
            <a:graphicFrameLocks noChangeAspect="1"/>
          </p:cNvGraphicFramePr>
          <p:nvPr/>
        </p:nvGraphicFramePr>
        <p:xfrm>
          <a:off x="3605213" y="5770563"/>
          <a:ext cx="2887662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9" name="Формула" r:id="rId29" imgW="1041120" imgH="304560" progId="Equation.3">
                  <p:embed/>
                </p:oleObj>
              </mc:Choice>
              <mc:Fallback>
                <p:oleObj name="Формула" r:id="rId29" imgW="1041120" imgH="30456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5770563"/>
                        <a:ext cx="2887662" cy="8493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" name="Text Box 103"/>
          <p:cNvSpPr txBox="1">
            <a:spLocks noChangeArrowheads="1"/>
          </p:cNvSpPr>
          <p:nvPr/>
        </p:nvSpPr>
        <p:spPr bwMode="auto">
          <a:xfrm>
            <a:off x="182563" y="2749550"/>
            <a:ext cx="3941762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Буравчик параллелен оси и вращается по направлению вращения тела.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72" grpId="0" autoUpdateAnimBg="0"/>
      <p:bldP spid="42080" grpId="0" autoUpdateAnimBg="0"/>
      <p:bldP spid="42081" grpId="0" autoUpdateAnimBg="0"/>
      <p:bldP spid="42084" grpId="0" autoUpdateAnimBg="0"/>
      <p:bldP spid="4208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735D-4621-4534-B9D8-9B96098A25FF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0D378FE-AB69-445F-BCFD-AA10D862117C}" type="slidenum">
              <a:rPr lang="ru-RU" altLang="ru-RU"/>
              <a:pPr lvl="1"/>
              <a:t>14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84150" y="187325"/>
          <a:ext cx="28638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9" r:id="rId7" imgW="3430772" imgH="2651051" progId="Word.Picture.8">
                  <p:embed/>
                </p:oleObj>
              </mc:Choice>
              <mc:Fallback>
                <p:oleObj r:id="rId7" imgW="3430772" imgH="26510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3823" b="23175"/>
                      <a:stretch>
                        <a:fillRect/>
                      </a:stretch>
                    </p:blipFill>
                    <p:spPr bwMode="auto">
                      <a:xfrm>
                        <a:off x="184150" y="187325"/>
                        <a:ext cx="2863850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382963" y="509588"/>
            <a:ext cx="549751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>
                <a:latin typeface="Times New Roman" pitchFamily="18" charset="0"/>
              </a:rPr>
              <a:t>Направление скорости </a:t>
            </a:r>
            <a:r>
              <a:rPr lang="en-US" altLang="ru-RU">
                <a:latin typeface="Times New Roman" pitchFamily="18" charset="0"/>
              </a:rPr>
              <a:t>V </a:t>
            </a:r>
            <a:r>
              <a:rPr lang="ru-RU" altLang="ru-RU">
                <a:latin typeface="Times New Roman" pitchFamily="18" charset="0"/>
              </a:rPr>
              <a:t>определяется правилом правого винта (буравчика). Винт располагаем перпендикулярно оси и вращаем от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 к </a:t>
            </a:r>
            <a:r>
              <a:rPr lang="en-US" altLang="ru-RU">
                <a:latin typeface="Times New Roman" pitchFamily="18" charset="0"/>
                <a:sym typeface="Symbol" pitchFamily="18" charset="2"/>
              </a:rPr>
              <a:t>R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.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460750" y="1782763"/>
            <a:ext cx="542607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>
                <a:latin typeface="Times New Roman" pitchFamily="18" charset="0"/>
              </a:rPr>
              <a:t>Таким образом, чем дальше отстоит точка от оси вращения, тем больше ее линейная скорость. 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04800" y="2762250"/>
            <a:ext cx="8639175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>
                <a:latin typeface="Times New Roman" pitchFamily="18" charset="0"/>
              </a:rPr>
              <a:t>При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=</a:t>
            </a:r>
            <a:r>
              <a:rPr lang="en-US" altLang="ru-RU">
                <a:latin typeface="Times New Roman" pitchFamily="18" charset="0"/>
                <a:sym typeface="Symbol" pitchFamily="18" charset="2"/>
              </a:rPr>
              <a:t>const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 существует время полного оборота тела.</a:t>
            </a:r>
          </a:p>
          <a:p>
            <a:pPr>
              <a:lnSpc>
                <a:spcPct val="80000"/>
              </a:lnSpc>
            </a:pPr>
            <a:r>
              <a:rPr lang="ru-RU" altLang="ru-RU" u="sng">
                <a:latin typeface="Times New Roman" pitchFamily="18" charset="0"/>
                <a:sym typeface="Symbol" pitchFamily="18" charset="2"/>
              </a:rPr>
              <a:t>Период вращения Т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 – это время за которое совершается телом </a:t>
            </a:r>
            <a:r>
              <a:rPr lang="ru-RU" altLang="ru-RU" u="sng">
                <a:latin typeface="Times New Roman" pitchFamily="18" charset="0"/>
                <a:sym typeface="Symbol" pitchFamily="18" charset="2"/>
              </a:rPr>
              <a:t>один полный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 оборот.    При этом:</a:t>
            </a:r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388938" y="3992563"/>
          <a:ext cx="198120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0" name="Формула" r:id="rId9" imgW="838080" imgH="393480" progId="Equation.3">
                  <p:embed/>
                </p:oleObj>
              </mc:Choice>
              <mc:Fallback>
                <p:oleObj name="Формула" r:id="rId9" imgW="8380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3992563"/>
                        <a:ext cx="1981200" cy="9318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3398838" y="3994150"/>
          <a:ext cx="117157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1" name="Формула" r:id="rId11" imgW="495000" imgH="393480" progId="Equation.3">
                  <p:embed/>
                </p:oleObj>
              </mc:Choice>
              <mc:Fallback>
                <p:oleObj name="Формула" r:id="rId11" imgW="49500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3994150"/>
                        <a:ext cx="1171575" cy="9318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2603500" y="4184650"/>
          <a:ext cx="5842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2" name="Формула" r:id="rId13" imgW="190440" imgH="152280" progId="Equation.3">
                  <p:embed/>
                </p:oleObj>
              </mc:Choice>
              <mc:Fallback>
                <p:oleObj name="Формула" r:id="rId13" imgW="190440" imgH="1522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4184650"/>
                        <a:ext cx="584200" cy="4683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4818063" y="3957638"/>
          <a:ext cx="26701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3" name="Формула" r:id="rId15" imgW="1130040" imgH="228600" progId="Equation.3">
                  <p:embed/>
                </p:oleObj>
              </mc:Choice>
              <mc:Fallback>
                <p:oleObj name="Формула" r:id="rId15" imgW="113004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3957638"/>
                        <a:ext cx="2670175" cy="5413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4830763" y="4613275"/>
          <a:ext cx="9906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4" name="Формула" r:id="rId17" imgW="419040" imgH="177480" progId="Equation.3">
                  <p:embed/>
                </p:oleObj>
              </mc:Choice>
              <mc:Fallback>
                <p:oleObj name="Формула" r:id="rId17" imgW="41904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4613275"/>
                        <a:ext cx="990600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44475" y="5386388"/>
            <a:ext cx="46323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Число оборотов в единицу времени есть </a:t>
            </a:r>
            <a:r>
              <a:rPr lang="ru-RU" altLang="ru-RU" u="sng">
                <a:latin typeface="Times New Roman" pitchFamily="18" charset="0"/>
              </a:rPr>
              <a:t>частота вращения</a:t>
            </a:r>
            <a:r>
              <a:rPr lang="ru-RU" altLang="ru-RU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3023" name="Object 15"/>
          <p:cNvGraphicFramePr>
            <a:graphicFrameLocks noChangeAspect="1"/>
          </p:cNvGraphicFramePr>
          <p:nvPr/>
        </p:nvGraphicFramePr>
        <p:xfrm>
          <a:off x="5045075" y="5319713"/>
          <a:ext cx="32448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5" name="Формула" r:id="rId19" imgW="1371600" imgH="393480" progId="Equation.3">
                  <p:embed/>
                </p:oleObj>
              </mc:Choice>
              <mc:Fallback>
                <p:oleObj name="Формула" r:id="rId19" imgW="137160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075" y="5319713"/>
                        <a:ext cx="3244850" cy="9318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6" grpId="0" autoUpdateAnimBg="0"/>
      <p:bldP spid="430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8DEF-D75D-41FE-9B24-4DED273A92B1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F3ADE5C-31BF-4BB1-9CBC-3757EE4512E7}" type="slidenum">
              <a:rPr lang="ru-RU" altLang="ru-RU"/>
              <a:pPr lvl="1"/>
              <a:t>15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68388" y="228600"/>
            <a:ext cx="5422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4000">
                <a:latin typeface="Monotype Corsiva" pitchFamily="66" charset="0"/>
              </a:rPr>
              <a:t>4. 2. Угловое ускорение</a:t>
            </a:r>
            <a:endParaRPr kumimoji="1" lang="en-US" altLang="ru-RU" sz="4000">
              <a:latin typeface="Monotype Corsiva" pitchFamily="66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7500" y="831850"/>
            <a:ext cx="862806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>
                <a:latin typeface="Times New Roman" pitchFamily="18" charset="0"/>
              </a:rPr>
              <a:t>Угловое ускорение – это вектор, модуль которого равен первой производной от угловой скорости, а направление определяется правилом правого винта (буравчика).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785813" y="2263775"/>
          <a:ext cx="5699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5" name="Формула" r:id="rId10" imgW="241200" imgH="177480" progId="Equation.3">
                  <p:embed/>
                </p:oleObj>
              </mc:Choice>
              <mc:Fallback>
                <p:oleObj name="Формула" r:id="rId10" imgW="24120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263775"/>
                        <a:ext cx="569912" cy="4222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1357313" y="2041525"/>
          <a:ext cx="1471612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6" name="Формула" r:id="rId12" imgW="622080" imgH="393480" progId="Equation.3">
                  <p:embed/>
                </p:oleObj>
              </mc:Choice>
              <mc:Fallback>
                <p:oleObj name="Формула" r:id="rId12" imgW="6220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041525"/>
                        <a:ext cx="1471612" cy="9318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2828925" y="2039938"/>
          <a:ext cx="871538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7" name="Формула" r:id="rId14" imgW="368280" imgH="393480" progId="Equation.3">
                  <p:embed/>
                </p:oleObj>
              </mc:Choice>
              <mc:Fallback>
                <p:oleObj name="Формула" r:id="rId14" imgW="3682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2039938"/>
                        <a:ext cx="871538" cy="9318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3675063" y="2032000"/>
          <a:ext cx="14509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8" name="Формула" r:id="rId16" imgW="672840" imgH="431640" progId="Equation.3">
                  <p:embed/>
                </p:oleObj>
              </mc:Choice>
              <mc:Fallback>
                <p:oleObj name="Формула" r:id="rId16" imgW="67284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2032000"/>
                        <a:ext cx="1450975" cy="9445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5110163" y="2032000"/>
          <a:ext cx="947737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9" name="Формула" r:id="rId18" imgW="431640" imgH="419040" progId="Equation.3">
                  <p:embed/>
                </p:oleObj>
              </mc:Choice>
              <mc:Fallback>
                <p:oleObj name="Формула" r:id="rId18" imgW="43164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2032000"/>
                        <a:ext cx="947737" cy="9445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6046788" y="2305050"/>
          <a:ext cx="5032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0" name="Формула" r:id="rId20" imgW="139680" imgH="203040" progId="Equation.3">
                  <p:embed/>
                </p:oleObj>
              </mc:Choice>
              <mc:Fallback>
                <p:oleObj name="Формула" r:id="rId20" imgW="13968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8" y="2305050"/>
                        <a:ext cx="503237" cy="4476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274638" y="3095625"/>
          <a:ext cx="2959100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1" name="Рисунок" r:id="rId22" imgW="3690720" imgH="2371680" progId="Word.Picture.8">
                  <p:embed/>
                </p:oleObj>
              </mc:Choice>
              <mc:Fallback>
                <p:oleObj name="Рисунок" r:id="rId22" imgW="3690720" imgH="2371680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4962" b="39014"/>
                      <a:stretch>
                        <a:fillRect/>
                      </a:stretch>
                    </p:blipFill>
                    <p:spPr bwMode="auto">
                      <a:xfrm>
                        <a:off x="274638" y="3095625"/>
                        <a:ext cx="2959100" cy="188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0" y="5289550"/>
            <a:ext cx="25019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Направления </a:t>
            </a:r>
            <a:r>
              <a:rPr lang="ru-RU" altLang="ru-RU" sz="2800" b="1">
                <a:latin typeface="Times New Roman" pitchFamily="18" charset="0"/>
                <a:sym typeface="Symbol" pitchFamily="18" charset="2"/>
              </a:rPr>
              <a:t>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 и </a:t>
            </a:r>
            <a:r>
              <a:rPr lang="ru-RU" altLang="ru-RU" sz="2800" b="1">
                <a:latin typeface="Times New Roman" pitchFamily="18" charset="0"/>
                <a:sym typeface="Symbol" pitchFamily="18" charset="2"/>
              </a:rPr>
              <a:t>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 совпадают при:</a:t>
            </a:r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2895600" y="5238750"/>
          <a:ext cx="8937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2" name="Формула" r:id="rId24" imgW="469800" imgH="393480" progId="Equation.3">
                  <p:embed/>
                </p:oleObj>
              </mc:Choice>
              <mc:Fallback>
                <p:oleObj name="Формула" r:id="rId24" imgW="46980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238750"/>
                        <a:ext cx="893763" cy="7493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273050" y="6042025"/>
            <a:ext cx="29765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Тело раскручивается.</a:t>
            </a:r>
          </a:p>
        </p:txBody>
      </p:sp>
      <p:graphicFrame>
        <p:nvGraphicFramePr>
          <p:cNvPr id="44049" name="Object 17"/>
          <p:cNvGraphicFramePr>
            <a:graphicFrameLocks noChangeAspect="1"/>
          </p:cNvGraphicFramePr>
          <p:nvPr/>
        </p:nvGraphicFramePr>
        <p:xfrm>
          <a:off x="5108575" y="2824163"/>
          <a:ext cx="2928938" cy="209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3" name="Рисунок" r:id="rId26" imgW="3690720" imgH="2371680" progId="Word.Picture.8">
                  <p:embed/>
                </p:oleObj>
              </mc:Choice>
              <mc:Fallback>
                <p:oleObj name="Рисунок" r:id="rId26" imgW="3690720" imgH="2371680" progId="Word.Picture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5421" b="32071"/>
                      <a:stretch>
                        <a:fillRect/>
                      </a:stretch>
                    </p:blipFill>
                    <p:spPr bwMode="auto">
                      <a:xfrm>
                        <a:off x="5108575" y="2824163"/>
                        <a:ext cx="2928938" cy="209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4524375" y="5153025"/>
            <a:ext cx="3127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Направления </a:t>
            </a:r>
            <a:r>
              <a:rPr lang="ru-RU" altLang="ru-RU" sz="2800" b="1">
                <a:latin typeface="Times New Roman" pitchFamily="18" charset="0"/>
                <a:sym typeface="Symbol" pitchFamily="18" charset="2"/>
              </a:rPr>
              <a:t>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 и </a:t>
            </a:r>
            <a:r>
              <a:rPr lang="ru-RU" altLang="ru-RU" sz="2800" b="1">
                <a:latin typeface="Times New Roman" pitchFamily="18" charset="0"/>
                <a:sym typeface="Symbol" pitchFamily="18" charset="2"/>
              </a:rPr>
              <a:t>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 противоположны при:</a:t>
            </a:r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44051" name="Object 19"/>
          <p:cNvGraphicFramePr>
            <a:graphicFrameLocks noChangeAspect="1"/>
          </p:cNvGraphicFramePr>
          <p:nvPr/>
        </p:nvGraphicFramePr>
        <p:xfrm>
          <a:off x="7848600" y="5132388"/>
          <a:ext cx="8937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4" name="Формула" r:id="rId28" imgW="469800" imgH="393480" progId="Equation.3">
                  <p:embed/>
                </p:oleObj>
              </mc:Choice>
              <mc:Fallback>
                <p:oleObj name="Формула" r:id="rId28" imgW="4698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132388"/>
                        <a:ext cx="893763" cy="7493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4846638" y="5859463"/>
            <a:ext cx="25368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Тело замедляется.</a:t>
            </a: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4191000" y="3094038"/>
            <a:ext cx="3175" cy="3763962"/>
          </a:xfrm>
          <a:prstGeom prst="line">
            <a:avLst/>
          </a:prstGeom>
          <a:noFill/>
          <a:ln w="1016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4664075" y="4191000"/>
            <a:ext cx="1004888" cy="565150"/>
          </a:xfrm>
          <a:prstGeom prst="curvedRightArrow">
            <a:avLst>
              <a:gd name="adj1" fmla="val 20000"/>
              <a:gd name="adj2" fmla="val 40000"/>
              <a:gd name="adj3" fmla="val 59270"/>
            </a:avLst>
          </a:prstGeom>
          <a:solidFill>
            <a:srgbClr val="FF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utoUpdateAnimBg="0"/>
      <p:bldP spid="44036" grpId="0" autoUpdateAnimBg="0"/>
      <p:bldP spid="44045" grpId="0" autoUpdateAnimBg="0"/>
      <p:bldP spid="44048" grpId="0" autoUpdateAnimBg="0"/>
      <p:bldP spid="44050" grpId="0" autoUpdateAnimBg="0"/>
      <p:bldP spid="44052" grpId="0" autoUpdateAnimBg="0"/>
      <p:bldP spid="44053" grpId="0" animBg="1"/>
      <p:bldP spid="440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284D-9E20-49C1-BF7B-727063A35CBA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3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7D00C25-F161-42F6-9571-1BD94B5D10E8}" type="slidenum">
              <a:rPr lang="ru-RU" altLang="ru-RU"/>
              <a:pPr lvl="1"/>
              <a:t>16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93725" y="373063"/>
            <a:ext cx="791051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Найдем связь между линейными ускорениями и угловыми: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925513" y="1144588"/>
          <a:ext cx="73501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6" name="Формула" r:id="rId8" imgW="304560" imgH="228600" progId="Equation.3">
                  <p:embed/>
                </p:oleObj>
              </mc:Choice>
              <mc:Fallback>
                <p:oleObj name="Формула" r:id="rId8" imgW="3045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144588"/>
                        <a:ext cx="735012" cy="550862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641475" y="915988"/>
          <a:ext cx="8572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7" name="Формула" r:id="rId10" imgW="355320" imgH="393480" progId="Equation.3">
                  <p:embed/>
                </p:oleObj>
              </mc:Choice>
              <mc:Fallback>
                <p:oleObj name="Формула" r:id="rId10" imgW="3553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915988"/>
                        <a:ext cx="857250" cy="949325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2503488" y="1098550"/>
          <a:ext cx="16541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8" name="Формула" r:id="rId12" imgW="685800" imgH="241200" progId="Equation.3">
                  <p:embed/>
                </p:oleObj>
              </mc:Choice>
              <mc:Fallback>
                <p:oleObj name="Формула" r:id="rId12" imgW="6858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1098550"/>
                        <a:ext cx="1654175" cy="581025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4156075" y="854075"/>
          <a:ext cx="13462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9" name="Формула" r:id="rId14" imgW="558720" imgH="419040" progId="Equation.3">
                  <p:embed/>
                </p:oleObj>
              </mc:Choice>
              <mc:Fallback>
                <p:oleObj name="Формула" r:id="rId14" imgW="5587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075" y="854075"/>
                        <a:ext cx="1346200" cy="1011238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5481638" y="852488"/>
          <a:ext cx="1230312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0" name="Формула" r:id="rId16" imgW="482400" imgH="393480" progId="Equation.3">
                  <p:embed/>
                </p:oleObj>
              </mc:Choice>
              <mc:Fallback>
                <p:oleObj name="Формула" r:id="rId16" imgW="4824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852488"/>
                        <a:ext cx="1230312" cy="1006475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6702425" y="1062038"/>
          <a:ext cx="6159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1" name="Формула" r:id="rId18" imgW="241200" imgH="241200" progId="Equation.3">
                  <p:embed/>
                </p:oleObj>
              </mc:Choice>
              <mc:Fallback>
                <p:oleObj name="Формула" r:id="rId18" imgW="24120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2425" y="1062038"/>
                        <a:ext cx="615950" cy="615950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879475" y="2332038"/>
          <a:ext cx="7350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" name="Формула" r:id="rId20" imgW="304560" imgH="215640" progId="Equation.3">
                  <p:embed/>
                </p:oleObj>
              </mc:Choice>
              <mc:Fallback>
                <p:oleObj name="Формула" r:id="rId20" imgW="30456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2332038"/>
                        <a:ext cx="735013" cy="520700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1609725" y="2074863"/>
          <a:ext cx="10731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3" name="Формула" r:id="rId22" imgW="444240" imgH="419040" progId="Equation.3">
                  <p:embed/>
                </p:oleObj>
              </mc:Choice>
              <mc:Fallback>
                <p:oleObj name="Формула" r:id="rId22" imgW="44424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2074863"/>
                        <a:ext cx="1073150" cy="1009650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2654300" y="2300288"/>
          <a:ext cx="165417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4" name="Формула" r:id="rId24" imgW="685800" imgH="241200" progId="Equation.3">
                  <p:embed/>
                </p:oleObj>
              </mc:Choice>
              <mc:Fallback>
                <p:oleObj name="Формула" r:id="rId24" imgW="68580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2300288"/>
                        <a:ext cx="1654175" cy="582612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4278313" y="2087563"/>
          <a:ext cx="149860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5" name="Формула" r:id="rId25" imgW="622080" imgH="419040" progId="Equation.3">
                  <p:embed/>
                </p:oleObj>
              </mc:Choice>
              <mc:Fallback>
                <p:oleObj name="Формула" r:id="rId25" imgW="622080" imgH="419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313" y="2087563"/>
                        <a:ext cx="1498600" cy="1011237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5772150" y="2330450"/>
          <a:ext cx="7651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6" name="Формула" r:id="rId27" imgW="317160" imgH="215640" progId="Equation.3">
                  <p:embed/>
                </p:oleObj>
              </mc:Choice>
              <mc:Fallback>
                <p:oleObj name="Формула" r:id="rId27" imgW="31716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2330450"/>
                        <a:ext cx="765175" cy="522288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414713" y="3298825"/>
            <a:ext cx="10525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Итого:</a:t>
            </a:r>
          </a:p>
        </p:txBody>
      </p:sp>
      <p:graphicFrame>
        <p:nvGraphicFramePr>
          <p:cNvPr id="45073" name="Object 17"/>
          <p:cNvGraphicFramePr>
            <a:graphicFrameLocks noChangeAspect="1"/>
          </p:cNvGraphicFramePr>
          <p:nvPr/>
        </p:nvGraphicFramePr>
        <p:xfrm>
          <a:off x="1092200" y="3933825"/>
          <a:ext cx="78105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7" name="Формула" r:id="rId29" imgW="304560" imgH="228600" progId="Equation.3">
                  <p:embed/>
                </p:oleObj>
              </mc:Choice>
              <mc:Fallback>
                <p:oleObj name="Формула" r:id="rId29" imgW="30456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3933825"/>
                        <a:ext cx="781050" cy="60166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4" name="Object 18"/>
          <p:cNvGraphicFramePr>
            <a:graphicFrameLocks noChangeAspect="1"/>
          </p:cNvGraphicFramePr>
          <p:nvPr/>
        </p:nvGraphicFramePr>
        <p:xfrm>
          <a:off x="1857375" y="3930650"/>
          <a:ext cx="6159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8" name="Формула" r:id="rId31" imgW="241200" imgH="241200" progId="Equation.3">
                  <p:embed/>
                </p:oleObj>
              </mc:Choice>
              <mc:Fallback>
                <p:oleObj name="Формула" r:id="rId31" imgW="24120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930650"/>
                        <a:ext cx="615950" cy="6159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5" name="Object 19"/>
          <p:cNvGraphicFramePr>
            <a:graphicFrameLocks noChangeAspect="1"/>
          </p:cNvGraphicFramePr>
          <p:nvPr/>
        </p:nvGraphicFramePr>
        <p:xfrm>
          <a:off x="2951163" y="3992563"/>
          <a:ext cx="7350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9" name="Формула" r:id="rId33" imgW="304560" imgH="215640" progId="Equation.3">
                  <p:embed/>
                </p:oleObj>
              </mc:Choice>
              <mc:Fallback>
                <p:oleObj name="Формула" r:id="rId33" imgW="30456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3992563"/>
                        <a:ext cx="735012" cy="5207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6" name="Object 20"/>
          <p:cNvGraphicFramePr>
            <a:graphicFrameLocks noChangeAspect="1"/>
          </p:cNvGraphicFramePr>
          <p:nvPr/>
        </p:nvGraphicFramePr>
        <p:xfrm>
          <a:off x="3668713" y="3992563"/>
          <a:ext cx="7651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0" name="Формула" r:id="rId35" imgW="317160" imgH="215640" progId="Equation.3">
                  <p:embed/>
                </p:oleObj>
              </mc:Choice>
              <mc:Fallback>
                <p:oleObj name="Формула" r:id="rId35" imgW="31716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3992563"/>
                        <a:ext cx="765175" cy="5207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7" name="Object 21"/>
          <p:cNvGraphicFramePr>
            <a:graphicFrameLocks noChangeAspect="1"/>
          </p:cNvGraphicFramePr>
          <p:nvPr/>
        </p:nvGraphicFramePr>
        <p:xfrm>
          <a:off x="6329363" y="3959225"/>
          <a:ext cx="9064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1" name="Формула" r:id="rId36" imgW="355320" imgH="241200" progId="Equation.3">
                  <p:embed/>
                </p:oleObj>
              </mc:Choice>
              <mc:Fallback>
                <p:oleObj name="Формула" r:id="rId36" imgW="355320" imgH="241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3959225"/>
                        <a:ext cx="906462" cy="63182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8" name="Object 22"/>
          <p:cNvGraphicFramePr>
            <a:graphicFrameLocks noChangeAspect="1"/>
          </p:cNvGraphicFramePr>
          <p:nvPr/>
        </p:nvGraphicFramePr>
        <p:xfrm>
          <a:off x="7219950" y="3959225"/>
          <a:ext cx="8778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2" name="Формула" r:id="rId38" imgW="317160" imgH="215640" progId="Equation.3">
                  <p:embed/>
                </p:oleObj>
              </mc:Choice>
              <mc:Fallback>
                <p:oleObj name="Формула" r:id="rId38" imgW="317160" imgH="215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50" y="3959225"/>
                        <a:ext cx="877888" cy="6286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9" name="Object 23"/>
          <p:cNvGraphicFramePr>
            <a:graphicFrameLocks noChangeAspect="1"/>
          </p:cNvGraphicFramePr>
          <p:nvPr/>
        </p:nvGraphicFramePr>
        <p:xfrm>
          <a:off x="4973638" y="3965575"/>
          <a:ext cx="136683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3" name="Формула" r:id="rId39" imgW="533160" imgH="228600" progId="Equation.3">
                  <p:embed/>
                </p:oleObj>
              </mc:Choice>
              <mc:Fallback>
                <p:oleObj name="Формула" r:id="rId39" imgW="53316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3965575"/>
                        <a:ext cx="1366837" cy="6159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63563" y="3735388"/>
            <a:ext cx="8078787" cy="2713037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ru-RU"/>
          </a:p>
        </p:txBody>
      </p:sp>
      <p:graphicFrame>
        <p:nvGraphicFramePr>
          <p:cNvPr id="45081" name="Object 25"/>
          <p:cNvGraphicFramePr>
            <a:graphicFrameLocks noChangeAspect="1"/>
          </p:cNvGraphicFramePr>
          <p:nvPr/>
        </p:nvGraphicFramePr>
        <p:xfrm>
          <a:off x="1108075" y="4754563"/>
          <a:ext cx="11938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4" name="Формула" r:id="rId41" imgW="495000" imgH="203040" progId="Equation.3">
                  <p:embed/>
                </p:oleObj>
              </mc:Choice>
              <mc:Fallback>
                <p:oleObj name="Формула" r:id="rId41" imgW="49500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4754563"/>
                        <a:ext cx="1193800" cy="490537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2" name="Object 26"/>
          <p:cNvGraphicFramePr>
            <a:graphicFrameLocks noChangeAspect="1"/>
          </p:cNvGraphicFramePr>
          <p:nvPr/>
        </p:nvGraphicFramePr>
        <p:xfrm>
          <a:off x="2874963" y="4787900"/>
          <a:ext cx="11938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5" name="Формула" r:id="rId43" imgW="495000" imgH="164880" progId="Equation.3">
                  <p:embed/>
                </p:oleObj>
              </mc:Choice>
              <mc:Fallback>
                <p:oleObj name="Формула" r:id="rId43" imgW="495000" imgH="1648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4787900"/>
                        <a:ext cx="1193800" cy="39846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958850" y="5541963"/>
            <a:ext cx="19494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При </a:t>
            </a:r>
            <a:r>
              <a:rPr lang="ru-RU" altLang="ru-RU" sz="3200">
                <a:latin typeface="Times New Roman" pitchFamily="18" charset="0"/>
                <a:sym typeface="Symbol" pitchFamily="18" charset="2"/>
              </a:rPr>
              <a:t>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=</a:t>
            </a:r>
            <a:r>
              <a:rPr lang="en-US" altLang="ru-RU">
                <a:latin typeface="Times New Roman" pitchFamily="18" charset="0"/>
                <a:sym typeface="Symbol" pitchFamily="18" charset="2"/>
              </a:rPr>
              <a:t>const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:</a:t>
            </a:r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45084" name="Object 28"/>
          <p:cNvGraphicFramePr>
            <a:graphicFrameLocks noChangeAspect="1"/>
          </p:cNvGraphicFramePr>
          <p:nvPr/>
        </p:nvGraphicFramePr>
        <p:xfrm>
          <a:off x="3059113" y="5503863"/>
          <a:ext cx="17145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6" name="Формула" r:id="rId45" imgW="711000" imgH="228600" progId="Equation.3">
                  <p:embed/>
                </p:oleObj>
              </mc:Choice>
              <mc:Fallback>
                <p:oleObj name="Формула" r:id="rId45" imgW="71100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503863"/>
                        <a:ext cx="1714500" cy="550862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5" name="Object 29"/>
          <p:cNvGraphicFramePr>
            <a:graphicFrameLocks noChangeAspect="1"/>
          </p:cNvGraphicFramePr>
          <p:nvPr/>
        </p:nvGraphicFramePr>
        <p:xfrm>
          <a:off x="5267325" y="5168900"/>
          <a:ext cx="27257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7" name="Формула" r:id="rId47" imgW="1130040" imgH="419040" progId="Equation.3">
                  <p:embed/>
                </p:oleObj>
              </mc:Choice>
              <mc:Fallback>
                <p:oleObj name="Формула" r:id="rId47" imgW="1130040" imgH="419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25" y="5168900"/>
                        <a:ext cx="2725738" cy="10096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  <p:bldP spid="45072" grpId="0" autoUpdateAnimBg="0"/>
      <p:bldP spid="45080" grpId="0" animBg="1"/>
      <p:bldP spid="450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5E5F-3E24-4D45-8FB6-8C3F121139B6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4FD8F1F-19DD-48BD-B098-FE82CEA8B172}" type="slidenum">
              <a:rPr lang="ru-RU" altLang="ru-RU"/>
              <a:pPr lvl="1"/>
              <a:t>2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-7938"/>
            <a:ext cx="8080375" cy="762001"/>
          </a:xfrm>
        </p:spPr>
        <p:txBody>
          <a:bodyPr/>
          <a:lstStyle/>
          <a:p>
            <a:r>
              <a:rPr lang="ru-RU" alt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Основная литература:</a:t>
            </a:r>
            <a:r>
              <a:rPr lang="ru-RU" altLang="ru-RU"/>
              <a:t>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arenR"/>
            </a:pPr>
            <a:r>
              <a:rPr lang="ru-RU" altLang="ru-RU" sz="2800" dirty="0"/>
              <a:t>Трофимова Т.И. Курс физики. М.: </a:t>
            </a:r>
            <a:r>
              <a:rPr lang="ru-RU" altLang="ru-RU" sz="2800" dirty="0" err="1"/>
              <a:t>Высш</a:t>
            </a:r>
            <a:r>
              <a:rPr lang="ru-RU" altLang="ru-RU" sz="2800" dirty="0"/>
              <a:t>. </a:t>
            </a:r>
            <a:r>
              <a:rPr lang="ru-RU" altLang="ru-RU" sz="2800" dirty="0" err="1"/>
              <a:t>шк</a:t>
            </a:r>
            <a:r>
              <a:rPr lang="ru-RU" altLang="ru-RU" sz="2800" dirty="0"/>
              <a:t>., 1990.- 478 с.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arenR"/>
            </a:pPr>
            <a:r>
              <a:rPr lang="ru-RU" altLang="ru-RU" sz="2800" dirty="0" err="1"/>
              <a:t>Детлаф</a:t>
            </a:r>
            <a:r>
              <a:rPr lang="ru-RU" altLang="ru-RU" sz="2800" dirty="0"/>
              <a:t> А.А., Яворский Б.М. Курс физики М.: </a:t>
            </a:r>
            <a:r>
              <a:rPr lang="ru-RU" altLang="ru-RU" sz="2800" dirty="0" err="1"/>
              <a:t>Высш</a:t>
            </a:r>
            <a:r>
              <a:rPr lang="ru-RU" altLang="ru-RU" sz="2800" dirty="0"/>
              <a:t>. </a:t>
            </a:r>
            <a:r>
              <a:rPr lang="ru-RU" altLang="ru-RU" sz="2800" dirty="0" err="1"/>
              <a:t>шк</a:t>
            </a:r>
            <a:r>
              <a:rPr lang="ru-RU" altLang="ru-RU" sz="2800" dirty="0"/>
              <a:t>., 1989.- 608 с.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arenR"/>
            </a:pPr>
            <a:r>
              <a:rPr lang="ru-RU" altLang="ru-RU" sz="2800" dirty="0"/>
              <a:t>Савельев И.В. Общий курс физики. Т1. Механика. Молекулярная физика. М.: Наука, 1988.- 416 с.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arenR"/>
            </a:pPr>
            <a:r>
              <a:rPr lang="ru-RU" altLang="ru-RU" sz="2800" dirty="0" err="1">
                <a:cs typeface="Times New Roman" pitchFamily="18" charset="0"/>
              </a:rPr>
              <a:t>Волькенштейн</a:t>
            </a:r>
            <a:r>
              <a:rPr lang="ru-RU" altLang="ru-RU" sz="2800" dirty="0">
                <a:cs typeface="Times New Roman" pitchFamily="18" charset="0"/>
              </a:rPr>
              <a:t> В.С. Сборник задач по общему курсу физики.- М.: Наука, 1985</a:t>
            </a:r>
            <a:r>
              <a:rPr lang="ru-RU" altLang="ru-RU" sz="2800" dirty="0"/>
              <a:t>.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arenR"/>
            </a:pPr>
            <a:r>
              <a:rPr lang="ru-RU" altLang="ru-RU" sz="2800" dirty="0">
                <a:cs typeface="Times New Roman" pitchFamily="18" charset="0"/>
              </a:rPr>
              <a:t>Зисман Г.А., Тодес О.М. Курс общей физики. Т.1,2,3.-М.: Наука, 1974,1980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arenR"/>
            </a:pPr>
            <a:r>
              <a:rPr lang="ru-RU" altLang="ru-RU" sz="2800" dirty="0" err="1">
                <a:cs typeface="Times New Roman" pitchFamily="18" charset="0"/>
              </a:rPr>
              <a:t>Сивухин</a:t>
            </a:r>
            <a:r>
              <a:rPr lang="ru-RU" altLang="ru-RU" sz="2800" dirty="0">
                <a:cs typeface="Times New Roman" pitchFamily="18" charset="0"/>
              </a:rPr>
              <a:t> Д.В. Курс общей Физики. – М.: Наука, 1986. Т.</a:t>
            </a:r>
            <a:r>
              <a:rPr lang="ru-RU" altLang="ru-RU" sz="2800" dirty="0"/>
              <a:t> 1.</a:t>
            </a:r>
            <a:r>
              <a:rPr lang="ru-RU" altLang="ru-RU" sz="2800" dirty="0">
                <a:cs typeface="Times New Roman" pitchFamily="18" charset="0"/>
              </a:rPr>
              <a:t> 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arenR"/>
            </a:pPr>
            <a:endParaRPr lang="ru-RU" altLang="ru-RU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64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5E1-31DE-477D-A603-0343F07DFB44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2B69D19-A29A-4D83-B853-ED618CEA13D5}" type="slidenum">
              <a:rPr lang="ru-RU" altLang="ru-RU"/>
              <a:pPr lvl="1"/>
              <a:t>3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12738"/>
            <a:ext cx="8080375" cy="1066800"/>
          </a:xfrm>
          <a:solidFill>
            <a:srgbClr val="00FF00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1. Механика, ее разделы и абстракции, применяемые при изучении движений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13716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ru-RU" altLang="ru-RU" sz="2800" b="1" u="sng">
                <a:cs typeface="Times New Roman" pitchFamily="18" charset="0"/>
              </a:rPr>
              <a:t>Механика</a:t>
            </a:r>
            <a:r>
              <a:rPr lang="ru-RU" altLang="ru-RU" sz="2800" b="1">
                <a:cs typeface="Times New Roman" pitchFamily="18" charset="0"/>
              </a:rPr>
              <a:t> </a:t>
            </a:r>
            <a:r>
              <a:rPr lang="ru-RU" altLang="ru-RU" sz="2800">
                <a:cs typeface="Times New Roman" pitchFamily="18" charset="0"/>
              </a:rPr>
              <a:t>- учение о простейшей форме движения</a:t>
            </a:r>
            <a:r>
              <a:rPr lang="ru-RU" altLang="ru-RU" sz="2800"/>
              <a:t> </a:t>
            </a:r>
            <a:r>
              <a:rPr lang="ru-RU" altLang="ru-RU" sz="2800">
                <a:cs typeface="Times New Roman" pitchFamily="18" charset="0"/>
              </a:rPr>
              <a:t>материи, которое состоит в перемещении тел или их частей относительно друг друга. Механика - учение о механическом движении.</a:t>
            </a:r>
            <a:endParaRPr lang="ru-RU" altLang="ru-RU" sz="280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24200" y="1447800"/>
            <a:ext cx="2660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Определения: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3886200"/>
            <a:ext cx="89916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kumimoji="0" lang="ru-RU" altLang="ru-RU" sz="2800" b="1" u="sng"/>
              <a:t>Материальная точка</a:t>
            </a:r>
            <a:r>
              <a:rPr kumimoji="0" lang="ru-RU" altLang="ru-RU" sz="2800"/>
              <a:t> – это тело, имеющее массу, размерами которого можно пренебречь по сравнению с размерами, характеризующими движение этого тела. </a:t>
            </a:r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5105400"/>
            <a:ext cx="89916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kumimoji="0" lang="ru-RU" altLang="ru-RU" sz="2800"/>
              <a:t>Совокупность нескольких тел, каждое из которых можно считать материальной точкой, называется </a:t>
            </a:r>
            <a:r>
              <a:rPr kumimoji="0" lang="ru-RU" altLang="ru-RU" sz="2800" b="1" u="sng"/>
              <a:t>системой материальных точек</a:t>
            </a:r>
            <a:r>
              <a:rPr kumimoji="0" lang="ru-RU" altLang="ru-RU" sz="2800"/>
              <a:t>.</a:t>
            </a:r>
            <a:endParaRPr lang="ru-RU" alt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3352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ru-RU" altLang="ru-RU" sz="2800">
                <a:latin typeface="Times New Roman" pitchFamily="18" charset="0"/>
              </a:rPr>
              <a:t> Механика состоит из кинематики, статики и динамики.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52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  <p:bldP spid="6149" grpId="0" build="p" autoUpdateAnimBg="0"/>
      <p:bldP spid="6150" grpId="0" autoUpdateAnimBg="0"/>
      <p:bldP spid="6151" grpId="0" autoUpdateAnimBg="0"/>
      <p:bldP spid="6152" grpId="0" autoUpdateAnimBg="0"/>
      <p:bldP spid="61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4364-C9B2-4996-AE34-56687C2CB3D4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74A24C0-5E9B-45EA-AFF2-DCFDD6C018D3}" type="slidenum">
              <a:rPr lang="ru-RU" altLang="ru-RU"/>
              <a:pPr lvl="1"/>
              <a:t>4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1752600"/>
          </a:xfrm>
        </p:spPr>
        <p:txBody>
          <a:bodyPr/>
          <a:lstStyle/>
          <a:p>
            <a:pPr marL="0" indent="0" algn="just">
              <a:buClr>
                <a:srgbClr val="008000"/>
              </a:buClr>
              <a:buSzTx/>
              <a:buFont typeface="Wingdings" pitchFamily="2" charset="2"/>
              <a:buChar char="ü"/>
            </a:pPr>
            <a:r>
              <a:rPr lang="ru-RU" altLang="ru-RU" sz="2800" b="1" u="sng">
                <a:cs typeface="Times New Roman" pitchFamily="18" charset="0"/>
              </a:rPr>
              <a:t>Абсолютно твердое тело</a:t>
            </a:r>
            <a:r>
              <a:rPr lang="ru-RU" altLang="ru-RU" sz="2800">
                <a:cs typeface="Times New Roman" pitchFamily="18" charset="0"/>
              </a:rPr>
              <a:t> - система материальных частиц, расстояние между которыми не изменяется при произвольных перемещениях этой системы. </a:t>
            </a:r>
            <a:r>
              <a:rPr lang="ru-RU" altLang="ru-RU" sz="2800"/>
              <a:t>Это</a:t>
            </a:r>
            <a:r>
              <a:rPr lang="ru-RU" altLang="ru-RU" sz="2800">
                <a:cs typeface="Times New Roman" pitchFamily="18" charset="0"/>
              </a:rPr>
              <a:t> тело, которое ни при каких условиях не деформируется.</a:t>
            </a:r>
            <a:endParaRPr lang="ru-RU" altLang="ru-RU" sz="28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0" y="2438400"/>
            <a:ext cx="91440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ü"/>
            </a:pPr>
            <a:r>
              <a:rPr lang="ru-RU" altLang="ru-RU" sz="2800" b="1" u="sng">
                <a:latin typeface="Times New Roman" pitchFamily="18" charset="0"/>
              </a:rPr>
              <a:t> Механическое движение</a:t>
            </a:r>
            <a:r>
              <a:rPr lang="ru-RU" altLang="ru-RU" sz="2800">
                <a:latin typeface="Times New Roman" pitchFamily="18" charset="0"/>
              </a:rPr>
              <a:t> – это процесс изменения положения тела или его частей по отношению к другим телам или друг другу.</a:t>
            </a:r>
            <a:endParaRPr kumimoji="1" lang="ru-RU" altLang="ru-RU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0" y="3810000"/>
            <a:ext cx="91440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ü"/>
            </a:pPr>
            <a:r>
              <a:rPr lang="ru-RU" altLang="ru-RU" sz="2800">
                <a:latin typeface="Times New Roman" pitchFamily="18" charset="0"/>
              </a:rPr>
              <a:t> Произвольно выбранное неподвижное тело, по отношению к которому рассматривается движение данного тела, называется </a:t>
            </a:r>
            <a:r>
              <a:rPr lang="ru-RU" altLang="ru-RU" sz="2800" b="1" u="sng">
                <a:latin typeface="Times New Roman" pitchFamily="18" charset="0"/>
              </a:rPr>
              <a:t>телом отсчета</a:t>
            </a:r>
            <a:r>
              <a:rPr lang="ru-RU" altLang="ru-RU" sz="2800">
                <a:latin typeface="Times New Roman" pitchFamily="18" charset="0"/>
              </a:rPr>
              <a:t>.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0" y="5105400"/>
            <a:ext cx="91440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ü"/>
            </a:pPr>
            <a:r>
              <a:rPr lang="ru-RU" altLang="ru-RU" sz="2800" b="1" u="sng">
                <a:latin typeface="Times New Roman" pitchFamily="18" charset="0"/>
              </a:rPr>
              <a:t> Система отсчета</a:t>
            </a:r>
            <a:r>
              <a:rPr lang="ru-RU" altLang="ru-RU" sz="2800">
                <a:latin typeface="Times New Roman" pitchFamily="18" charset="0"/>
              </a:rPr>
              <a:t> – это совокупность системы координат, часов и тела отсчета.</a:t>
            </a:r>
            <a:endParaRPr kumimoji="1" lang="ru-RU" altLang="ru-RU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build="p" autoUpdateAnimBg="0" advAuto="0"/>
      <p:bldP spid="7187" grpId="0" autoUpdateAnimBg="0"/>
      <p:bldP spid="7188" grpId="0" autoUpdateAnimBg="0"/>
      <p:bldP spid="718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D1E5-AEF2-4D26-B60B-A885E6D51C21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27748C9-AC53-4562-AED6-4EE060E9DF54}" type="slidenum">
              <a:rPr lang="ru-RU" altLang="ru-RU"/>
              <a:pPr lvl="1"/>
              <a:t>5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>
          <a:xfrm>
            <a:off x="2892425" y="434975"/>
            <a:ext cx="3783013" cy="579438"/>
          </a:xfrm>
          <a:solidFill>
            <a:srgbClr val="00FF00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altLang="ru-RU" sz="3600">
                <a:solidFill>
                  <a:schemeClr val="tx1"/>
                </a:solidFill>
                <a:effectLst/>
                <a:latin typeface="Monotype Corsiva" pitchFamily="66" charset="0"/>
              </a:rPr>
              <a:t>2. </a:t>
            </a:r>
            <a:r>
              <a:rPr kumimoji="1" lang="ru-RU" altLang="ru-RU" sz="3600">
                <a:solidFill>
                  <a:schemeClr val="tx1"/>
                </a:solidFill>
                <a:effectLst/>
                <a:latin typeface="Monotype Corsiva" pitchFamily="66" charset="0"/>
                <a:cs typeface="Times New Roman" pitchFamily="18" charset="0"/>
              </a:rPr>
              <a:t>Кинематика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066800"/>
            <a:ext cx="4800600" cy="4953000"/>
          </a:xfrm>
        </p:spPr>
        <p:txBody>
          <a:bodyPr lIns="0" rIns="0" anchor="ctr" anchorCtr="1"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z="2400">
                <a:cs typeface="Times New Roman" pitchFamily="18" charset="0"/>
              </a:rPr>
              <a:t>Положение</a:t>
            </a:r>
            <a:r>
              <a:rPr lang="ru-RU" altLang="ru-RU" sz="24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точки однозначно определяется 3-мя координатами А(х, у, z).  </a:t>
            </a:r>
            <a:endParaRPr lang="en-US" altLang="ru-RU" sz="240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altLang="ru-RU" sz="24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x</a:t>
            </a:r>
            <a:r>
              <a:rPr lang="en-US" altLang="ru-RU" sz="2400" baseline="-250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0</a:t>
            </a:r>
            <a:r>
              <a:rPr lang="en-US" altLang="ru-RU" sz="24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= f</a:t>
            </a:r>
            <a:r>
              <a:rPr lang="en-US" altLang="ru-RU" sz="2400" baseline="-300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1</a:t>
            </a:r>
            <a:r>
              <a:rPr lang="en-US" altLang="ru-RU" sz="24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(t), y</a:t>
            </a:r>
            <a:r>
              <a:rPr lang="en-US" altLang="ru-RU" sz="2400" baseline="-250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0</a:t>
            </a:r>
            <a:r>
              <a:rPr lang="en-US" altLang="ru-RU" sz="24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= f</a:t>
            </a:r>
            <a:r>
              <a:rPr lang="en-US" altLang="ru-RU" sz="2400" baseline="-250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2</a:t>
            </a:r>
            <a:r>
              <a:rPr lang="en-US" altLang="ru-RU" sz="24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(t), z</a:t>
            </a:r>
            <a:r>
              <a:rPr lang="en-US" altLang="ru-RU" sz="2400" baseline="-250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0</a:t>
            </a:r>
            <a:r>
              <a:rPr lang="en-US" altLang="ru-RU" sz="24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= f</a:t>
            </a:r>
            <a:r>
              <a:rPr lang="en-US" altLang="ru-RU" sz="2400" baseline="-250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3</a:t>
            </a:r>
            <a:r>
              <a:rPr lang="en-US" altLang="ru-RU" sz="24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(t) 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altLang="ru-RU" sz="2400">
                <a:cs typeface="Times New Roman" pitchFamily="18" charset="0"/>
              </a:rPr>
              <a:t>Эти уравнения являются урав-нениями движения материальной точки. Совокупность после-довательных положений точки А в процессе ее движения, называется </a:t>
            </a:r>
            <a:r>
              <a:rPr lang="en-US" altLang="ru-RU" sz="2400" b="1" u="sng">
                <a:cs typeface="Times New Roman" pitchFamily="18" charset="0"/>
              </a:rPr>
              <a:t>траекторией движения точки</a:t>
            </a:r>
            <a:r>
              <a:rPr lang="en-US" altLang="ru-RU" sz="2400" b="1" i="1">
                <a:cs typeface="Times New Roman" pitchFamily="18" charset="0"/>
              </a:rPr>
              <a:t>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 sz="2400"/>
              <a:t>Вектор, соединяющий начало координат и материальную точку, называется </a:t>
            </a:r>
            <a:r>
              <a:rPr lang="ru-RU" altLang="ru-RU" sz="2400" b="1" u="sng"/>
              <a:t>радиус вектором</a:t>
            </a:r>
            <a:r>
              <a:rPr lang="ru-RU" altLang="ru-RU" sz="2400"/>
              <a:t>.</a:t>
            </a: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1371600" y="17526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1371600" y="3886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457200" y="3886200"/>
            <a:ext cx="9144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1371600" y="2743200"/>
            <a:ext cx="1371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743200" y="27432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1371600" y="3886200"/>
            <a:ext cx="1371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H="1">
            <a:off x="685800" y="47244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2743200" y="3886200"/>
            <a:ext cx="53340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H="1" flipV="1">
            <a:off x="1371600" y="2209800"/>
            <a:ext cx="13716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990600" y="1371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z</a:t>
            </a:r>
            <a:endParaRPr kumimoji="1" lang="ru-RU" altLang="ru-RU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52400" y="4724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y</a:t>
            </a:r>
            <a:endParaRPr kumimoji="1" lang="ru-RU" altLang="ru-RU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565525" y="385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x</a:t>
            </a:r>
            <a:endParaRPr kumimoji="1" lang="ru-RU" altLang="ru-RU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2667000" y="2362200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A(x, y, z)</a:t>
            </a:r>
            <a:endParaRPr kumimoji="1" lang="ru-RU" altLang="ru-RU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3108325" y="3317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x</a:t>
            </a:r>
            <a:r>
              <a:rPr kumimoji="1" lang="en-US" altLang="ru-RU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  <a:endParaRPr kumimoji="1" lang="ru-RU" altLang="ru-RU" baseline="-25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288925" y="4156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y</a:t>
            </a:r>
            <a:r>
              <a:rPr lang="en-US" altLang="ru-RU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  <a:endParaRPr lang="ru-RU" altLang="ru-RU" baseline="-25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914400" y="19812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z</a:t>
            </a:r>
            <a:r>
              <a:rPr lang="en-US" altLang="ru-RU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  <a:endParaRPr lang="ru-RU" altLang="ru-RU" baseline="-25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1676400" y="28956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</a:t>
            </a:r>
            <a:endParaRPr kumimoji="1" lang="ru-RU" altLang="ru-RU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1676400" y="2971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136525" y="5476875"/>
            <a:ext cx="2597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 = i x</a:t>
            </a:r>
            <a:r>
              <a:rPr kumimoji="1" lang="en-US" altLang="ru-RU" sz="2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  <a:r>
              <a:rPr kumimoji="1" lang="en-US" alt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+j y</a:t>
            </a:r>
            <a:r>
              <a:rPr kumimoji="1" lang="en-US" altLang="ru-RU" sz="2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  <a:r>
              <a:rPr kumimoji="1" lang="en-US" alt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+k z</a:t>
            </a:r>
            <a:r>
              <a:rPr kumimoji="1" lang="en-US" altLang="ru-RU" sz="2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  <a:endParaRPr kumimoji="1" lang="ru-RU" altLang="ru-RU" sz="2800" baseline="-25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152400" y="5562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685800" y="5562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1371600" y="5562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2057400" y="5562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 autoUpdateAnimBg="0"/>
      <p:bldP spid="820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A9ABC9C7-A498-4746-A986-608E41AA0734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C3F7CF66-27AB-4EFD-AFE9-9106C09C2F46}" type="slidenum">
              <a:rPr lang="ru-RU" altLang="ru-RU"/>
              <a:pPr lvl="1"/>
              <a:t>6</a:t>
            </a:fld>
            <a:endParaRPr lang="ru-RU" altLang="ru-R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36725" y="214313"/>
            <a:ext cx="6186488" cy="579437"/>
          </a:xfrm>
          <a:solidFill>
            <a:srgbClr val="00FF00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 i="1">
                <a:solidFill>
                  <a:schemeClr val="tx1"/>
                </a:solidFill>
                <a:effectLst/>
                <a:latin typeface="Monotype Corsiva" pitchFamily="66" charset="0"/>
              </a:rPr>
              <a:t>3. </a:t>
            </a:r>
            <a:r>
              <a:rPr lang="ru-RU" altLang="ru-RU" sz="3200" b="1" i="1">
                <a:solidFill>
                  <a:schemeClr val="tx1"/>
                </a:solidFill>
                <a:effectLst/>
                <a:latin typeface="Monotype Corsiva" pitchFamily="66" charset="0"/>
                <a:cs typeface="Times New Roman" pitchFamily="18" charset="0"/>
              </a:rPr>
              <a:t>Поступательное движение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1096963"/>
            <a:ext cx="5181600" cy="5422900"/>
          </a:xfrm>
          <a:noFill/>
          <a:ln/>
        </p:spPr>
        <p:txBody>
          <a:bodyPr>
            <a:spAutoFit/>
          </a:bodyPr>
          <a:lstStyle/>
          <a:p>
            <a:pPr marL="280988" indent="-280988" algn="just"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 b="1" u="sng"/>
              <a:t>П</a:t>
            </a:r>
            <a:r>
              <a:rPr lang="ru-RU" altLang="ru-RU" sz="2400" b="1" u="sng">
                <a:cs typeface="Times New Roman" pitchFamily="18" charset="0"/>
              </a:rPr>
              <a:t>оступательное движение</a:t>
            </a:r>
            <a:r>
              <a:rPr lang="ru-RU" altLang="ru-RU" sz="2400">
                <a:cs typeface="Times New Roman" pitchFamily="18" charset="0"/>
              </a:rPr>
              <a:t> – </a:t>
            </a:r>
            <a:r>
              <a:rPr lang="ru-RU" altLang="ru-RU" sz="2400"/>
              <a:t>это </a:t>
            </a:r>
            <a:r>
              <a:rPr lang="ru-RU" altLang="ru-RU" sz="2400">
                <a:cs typeface="Times New Roman" pitchFamily="18" charset="0"/>
              </a:rPr>
              <a:t>такое движение, при котором тело перемещается параллельно самому себе. При этом все точки описы</a:t>
            </a:r>
            <a:r>
              <a:rPr lang="ru-RU" altLang="ru-RU" sz="2400"/>
              <a:t>-</a:t>
            </a:r>
            <a:r>
              <a:rPr lang="ru-RU" altLang="ru-RU" sz="2400">
                <a:cs typeface="Times New Roman" pitchFamily="18" charset="0"/>
              </a:rPr>
              <a:t>вают одинаковые траекторий, смещенные друг относительно друга.</a:t>
            </a:r>
            <a:r>
              <a:rPr lang="ru-RU" altLang="ru-RU" sz="2400"/>
              <a:t> </a:t>
            </a:r>
          </a:p>
          <a:p>
            <a:pPr marL="280988" indent="-280988" algn="just"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/>
              <a:t>Поступательное движение абсо-лютно твердого тела может быть охарактеризовано движением какой-либо одной его точки, например, центра масс.</a:t>
            </a:r>
          </a:p>
          <a:p>
            <a:pPr marL="280988" indent="-280988" algn="just"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>
                <a:cs typeface="Times New Roman" pitchFamily="18" charset="0"/>
              </a:rPr>
              <a:t>Для характеристики поступатель</a:t>
            </a:r>
            <a:r>
              <a:rPr lang="ru-RU" altLang="ru-RU" sz="2400"/>
              <a:t>-</a:t>
            </a:r>
            <a:r>
              <a:rPr lang="ru-RU" altLang="ru-RU" sz="2400">
                <a:cs typeface="Times New Roman" pitchFamily="18" charset="0"/>
              </a:rPr>
              <a:t>ного движения тела (материальной точка) вводится понятие </a:t>
            </a:r>
            <a:r>
              <a:rPr lang="ru-RU" altLang="ru-RU" sz="2400" b="1" u="sng">
                <a:cs typeface="Times New Roman" pitchFamily="18" charset="0"/>
              </a:rPr>
              <a:t>перемещения</a:t>
            </a:r>
            <a:r>
              <a:rPr lang="ru-RU" altLang="ru-RU" sz="2400">
                <a:cs typeface="Times New Roman" pitchFamily="18" charset="0"/>
              </a:rPr>
              <a:t>. </a:t>
            </a:r>
            <a:endParaRPr lang="ru-RU" altLang="ru-RU" sz="2400"/>
          </a:p>
          <a:p>
            <a:pPr marL="280988" indent="-280988" algn="just"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 b="1" u="sng">
                <a:cs typeface="Times New Roman" pitchFamily="18" charset="0"/>
              </a:rPr>
              <a:t>Перемещением</a:t>
            </a:r>
            <a:r>
              <a:rPr lang="ru-RU" altLang="ru-RU" sz="2400">
                <a:cs typeface="Times New Roman" pitchFamily="18" charset="0"/>
              </a:rPr>
              <a:t> называется вектор, соединяющий начальное положе</a:t>
            </a:r>
            <a:r>
              <a:rPr lang="ru-RU" altLang="ru-RU" sz="2400"/>
              <a:t>-</a:t>
            </a:r>
            <a:r>
              <a:rPr lang="ru-RU" altLang="ru-RU" sz="2400">
                <a:cs typeface="Times New Roman" pitchFamily="18" charset="0"/>
              </a:rPr>
              <a:t>ние тела с его конечным положе</a:t>
            </a:r>
            <a:r>
              <a:rPr lang="ru-RU" altLang="ru-RU" sz="2400"/>
              <a:t>-</a:t>
            </a:r>
            <a:r>
              <a:rPr lang="ru-RU" altLang="ru-RU" sz="2400">
                <a:cs typeface="Times New Roman" pitchFamily="18" charset="0"/>
              </a:rPr>
              <a:t>нием.</a:t>
            </a:r>
            <a:endParaRPr lang="ru-RU" altLang="ru-RU" sz="2400"/>
          </a:p>
        </p:txBody>
      </p:sp>
      <p:sp>
        <p:nvSpPr>
          <p:cNvPr id="33880" name="Text Box 88"/>
          <p:cNvSpPr txBox="1">
            <a:spLocks noChangeArrowheads="1"/>
          </p:cNvSpPr>
          <p:nvPr/>
        </p:nvSpPr>
        <p:spPr bwMode="auto">
          <a:xfrm>
            <a:off x="990600" y="4572000"/>
            <a:ext cx="1660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>
                <a:latin typeface="Times New Roman" pitchFamily="18" charset="0"/>
              </a:rPr>
              <a:t>прямая АВ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>
                <a:latin typeface="Times New Roman" pitchFamily="18" charset="0"/>
              </a:rPr>
              <a:t>параллельна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>
                <a:latin typeface="Times New Roman" pitchFamily="18" charset="0"/>
              </a:rPr>
              <a:t>прямой </a:t>
            </a:r>
            <a:r>
              <a:rPr kumimoji="1" lang="en-US" altLang="ru-RU" sz="2000">
                <a:latin typeface="Times New Roman" pitchFamily="18" charset="0"/>
              </a:rPr>
              <a:t>A1B1</a:t>
            </a:r>
            <a:endParaRPr kumimoji="1" lang="ru-RU" altLang="ru-RU" sz="2000">
              <a:latin typeface="Times New Roman" pitchFamily="18" charset="0"/>
            </a:endParaRPr>
          </a:p>
        </p:txBody>
      </p:sp>
      <p:graphicFrame>
        <p:nvGraphicFramePr>
          <p:cNvPr id="33882" name="Object 90"/>
          <p:cNvGraphicFramePr>
            <a:graphicFrameLocks noChangeAspect="1"/>
          </p:cNvGraphicFramePr>
          <p:nvPr/>
        </p:nvGraphicFramePr>
        <p:xfrm>
          <a:off x="228600" y="1905000"/>
          <a:ext cx="3352800" cy="229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9" name="Рисунок" r:id="rId4" imgW="1990800" imgH="1538640" progId="Word.Picture.8">
                  <p:embed/>
                </p:oleObj>
              </mc:Choice>
              <mc:Fallback>
                <p:oleObj name="Рисунок" r:id="rId4" imgW="1990800" imgH="1538640" progId="Word.Picture.8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05000"/>
                        <a:ext cx="3352800" cy="229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3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3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 autoUpdateAnimBg="0"/>
      <p:bldP spid="33795" grpId="0" build="p" autoUpdateAnimBg="0"/>
      <p:bldP spid="3388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AE8A6149-8BB8-41CA-877A-9C1BD4D71CE9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89AC8F60-5504-404F-B9F6-1AA709DC032A}" type="slidenum">
              <a:rPr lang="ru-RU" altLang="ru-RU"/>
              <a:pPr lvl="1"/>
              <a:t>7</a:t>
            </a:fld>
            <a:endParaRPr lang="ru-RU" altLang="ru-RU"/>
          </a:p>
        </p:txBody>
      </p:sp>
      <p:graphicFrame>
        <p:nvGraphicFramePr>
          <p:cNvPr id="34957" name="Object 141"/>
          <p:cNvGraphicFramePr>
            <a:graphicFrameLocks noChangeAspect="1"/>
          </p:cNvGraphicFramePr>
          <p:nvPr/>
        </p:nvGraphicFramePr>
        <p:xfrm>
          <a:off x="0" y="657225"/>
          <a:ext cx="35814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1" name="Рисунок" r:id="rId4" imgW="2474640" imgH="2034000" progId="Word.Picture.8">
                  <p:embed/>
                </p:oleObj>
              </mc:Choice>
              <mc:Fallback>
                <p:oleObj name="Рисунок" r:id="rId4" imgW="2474640" imgH="2034000" progId="Word.Picture.8">
                  <p:embed/>
                  <p:pic>
                    <p:nvPicPr>
                      <p:cNvPr id="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100000" contras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7225"/>
                        <a:ext cx="35814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64" name="Text Box 148"/>
          <p:cNvSpPr txBox="1">
            <a:spLocks noChangeArrowheads="1"/>
          </p:cNvSpPr>
          <p:nvPr/>
        </p:nvSpPr>
        <p:spPr bwMode="auto">
          <a:xfrm>
            <a:off x="4038600" y="381000"/>
            <a:ext cx="4800600" cy="597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Если положение точки в декартовой системе координат задано радиус-вектором, то </a:t>
            </a:r>
            <a:r>
              <a:rPr lang="ru-RU" altLang="ru-RU" b="1">
                <a:latin typeface="Times New Roman" pitchFamily="18" charset="0"/>
              </a:rPr>
              <a:t>перемещение</a:t>
            </a:r>
            <a:r>
              <a:rPr lang="ru-RU" altLang="ru-RU">
                <a:latin typeface="Times New Roman" pitchFamily="18" charset="0"/>
              </a:rPr>
              <a:t> можно определить как разность </a:t>
            </a:r>
            <a:r>
              <a:rPr lang="ru-RU" altLang="ru-RU" b="1">
                <a:latin typeface="Times New Roman" pitchFamily="18" charset="0"/>
              </a:rPr>
              <a:t>радиус векторов</a:t>
            </a:r>
            <a:r>
              <a:rPr lang="ru-RU" altLang="ru-RU">
                <a:latin typeface="Times New Roman" pitchFamily="18" charset="0"/>
              </a:rPr>
              <a:t>, характеризующих конечное (2) и начальное (1) положения точки, движущейся в течение промежутка  времени       </a:t>
            </a:r>
            <a:r>
              <a:rPr lang="ru-RU" altLang="ru-RU" b="1"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altLang="ru-RU" b="1">
                <a:latin typeface="Times New Roman" pitchFamily="18" charset="0"/>
              </a:rPr>
              <a:t>t = t</a:t>
            </a:r>
            <a:r>
              <a:rPr lang="ru-RU" altLang="ru-RU" b="1" baseline="-25000">
                <a:latin typeface="Times New Roman" pitchFamily="18" charset="0"/>
              </a:rPr>
              <a:t>2</a:t>
            </a:r>
            <a:r>
              <a:rPr lang="ru-RU" altLang="ru-RU" b="1">
                <a:latin typeface="Times New Roman" pitchFamily="18" charset="0"/>
              </a:rPr>
              <a:t> - t</a:t>
            </a:r>
            <a:r>
              <a:rPr lang="ru-RU" altLang="ru-RU" b="1" baseline="-25000">
                <a:latin typeface="Times New Roman" pitchFamily="18" charset="0"/>
              </a:rPr>
              <a:t>1</a:t>
            </a:r>
            <a:r>
              <a:rPr lang="ru-RU" altLang="ru-RU">
                <a:latin typeface="Times New Roman" pitchFamily="18" charset="0"/>
              </a:rPr>
              <a:t> </a:t>
            </a:r>
          </a:p>
          <a:p>
            <a:pPr algn="ctr"/>
            <a:r>
              <a:rPr lang="ru-RU" altLang="ru-RU" b="1"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altLang="ru-RU" b="1">
                <a:latin typeface="Times New Roman" pitchFamily="18" charset="0"/>
              </a:rPr>
              <a:t>r = r</a:t>
            </a:r>
            <a:r>
              <a:rPr lang="ru-RU" altLang="ru-RU" b="1" baseline="-25000">
                <a:latin typeface="Times New Roman" pitchFamily="18" charset="0"/>
              </a:rPr>
              <a:t>2</a:t>
            </a:r>
            <a:r>
              <a:rPr lang="ru-RU" altLang="ru-RU" b="1">
                <a:latin typeface="Times New Roman" pitchFamily="18" charset="0"/>
              </a:rPr>
              <a:t> - r</a:t>
            </a:r>
            <a:r>
              <a:rPr lang="ru-RU" altLang="ru-RU" b="1" baseline="-25000">
                <a:latin typeface="Times New Roman" pitchFamily="18" charset="0"/>
              </a:rPr>
              <a:t>1</a:t>
            </a:r>
          </a:p>
          <a:p>
            <a:r>
              <a:rPr lang="ru-RU" altLang="ru-RU">
                <a:latin typeface="Times New Roman" pitchFamily="18" charset="0"/>
              </a:rPr>
              <a:t>Проекции вектора перемещения на координатные оси 0Х, 0У, 0Z:</a:t>
            </a:r>
          </a:p>
          <a:p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altLang="ru-RU">
                <a:latin typeface="Times New Roman" pitchFamily="18" charset="0"/>
              </a:rPr>
              <a:t>r</a:t>
            </a:r>
            <a:r>
              <a:rPr lang="en-US" altLang="ru-RU" baseline="-30000">
                <a:latin typeface="Times New Roman" pitchFamily="18" charset="0"/>
              </a:rPr>
              <a:t>x</a:t>
            </a:r>
            <a:r>
              <a:rPr lang="en-US" altLang="ru-RU">
                <a:latin typeface="Times New Roman" pitchFamily="18" charset="0"/>
              </a:rPr>
              <a:t> = x</a:t>
            </a:r>
            <a:r>
              <a:rPr lang="en-US" altLang="ru-RU" baseline="-30000">
                <a:latin typeface="Times New Roman" pitchFamily="18" charset="0"/>
              </a:rPr>
              <a:t>2</a:t>
            </a:r>
            <a:r>
              <a:rPr lang="en-US" altLang="ru-RU">
                <a:latin typeface="Times New Roman" pitchFamily="18" charset="0"/>
              </a:rPr>
              <a:t> – x</a:t>
            </a:r>
            <a:r>
              <a:rPr lang="en-US" altLang="ru-RU" baseline="-30000">
                <a:latin typeface="Times New Roman" pitchFamily="18" charset="0"/>
              </a:rPr>
              <a:t>1</a:t>
            </a:r>
            <a:r>
              <a:rPr lang="en-US" altLang="ru-RU">
                <a:latin typeface="Times New Roman" pitchFamily="18" charset="0"/>
              </a:rPr>
              <a:t> = 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altLang="ru-RU">
                <a:latin typeface="Times New Roman" pitchFamily="18" charset="0"/>
              </a:rPr>
              <a:t>x</a:t>
            </a:r>
            <a:endParaRPr lang="ru-RU" altLang="ru-RU">
              <a:latin typeface="Times New Roman" pitchFamily="18" charset="0"/>
            </a:endParaRPr>
          </a:p>
          <a:p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altLang="ru-RU">
                <a:latin typeface="Times New Roman" pitchFamily="18" charset="0"/>
              </a:rPr>
              <a:t>r</a:t>
            </a:r>
            <a:r>
              <a:rPr lang="en-US" altLang="ru-RU" baseline="-30000">
                <a:latin typeface="Times New Roman" pitchFamily="18" charset="0"/>
              </a:rPr>
              <a:t>y</a:t>
            </a:r>
            <a:r>
              <a:rPr lang="ru-RU" altLang="ru-RU">
                <a:latin typeface="Times New Roman" pitchFamily="18" charset="0"/>
              </a:rPr>
              <a:t> = </a:t>
            </a:r>
            <a:r>
              <a:rPr lang="en-US" altLang="ru-RU">
                <a:latin typeface="Times New Roman" pitchFamily="18" charset="0"/>
              </a:rPr>
              <a:t>y</a:t>
            </a:r>
            <a:r>
              <a:rPr lang="ru-RU" altLang="ru-RU" baseline="-30000">
                <a:latin typeface="Times New Roman" pitchFamily="18" charset="0"/>
              </a:rPr>
              <a:t>2</a:t>
            </a:r>
            <a:r>
              <a:rPr lang="ru-RU" altLang="ru-RU">
                <a:latin typeface="Times New Roman" pitchFamily="18" charset="0"/>
              </a:rPr>
              <a:t> – </a:t>
            </a:r>
            <a:r>
              <a:rPr lang="en-US" altLang="ru-RU">
                <a:latin typeface="Times New Roman" pitchFamily="18" charset="0"/>
              </a:rPr>
              <a:t>y</a:t>
            </a:r>
            <a:r>
              <a:rPr lang="ru-RU" altLang="ru-RU" baseline="-30000">
                <a:latin typeface="Times New Roman" pitchFamily="18" charset="0"/>
              </a:rPr>
              <a:t>1</a:t>
            </a:r>
            <a:r>
              <a:rPr lang="ru-RU" altLang="ru-RU">
                <a:latin typeface="Times New Roman" pitchFamily="18" charset="0"/>
              </a:rPr>
              <a:t> = 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altLang="ru-RU">
                <a:latin typeface="Times New Roman" pitchFamily="18" charset="0"/>
              </a:rPr>
              <a:t>y</a:t>
            </a:r>
            <a:r>
              <a:rPr lang="ru-RU" altLang="ru-RU">
                <a:latin typeface="Times New Roman" pitchFamily="18" charset="0"/>
              </a:rPr>
              <a:t>    </a:t>
            </a:r>
          </a:p>
          <a:p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altLang="ru-RU">
                <a:latin typeface="Times New Roman" pitchFamily="18" charset="0"/>
              </a:rPr>
              <a:t>r</a:t>
            </a:r>
            <a:r>
              <a:rPr lang="en-US" altLang="ru-RU" baseline="-30000">
                <a:latin typeface="Times New Roman" pitchFamily="18" charset="0"/>
              </a:rPr>
              <a:t>z</a:t>
            </a:r>
            <a:r>
              <a:rPr lang="en-US" altLang="ru-RU">
                <a:latin typeface="Times New Roman" pitchFamily="18" charset="0"/>
              </a:rPr>
              <a:t> = z</a:t>
            </a:r>
            <a:r>
              <a:rPr lang="en-US" altLang="ru-RU" baseline="-30000">
                <a:latin typeface="Times New Roman" pitchFamily="18" charset="0"/>
              </a:rPr>
              <a:t>2</a:t>
            </a:r>
            <a:r>
              <a:rPr lang="en-US" altLang="ru-RU">
                <a:latin typeface="Times New Roman" pitchFamily="18" charset="0"/>
              </a:rPr>
              <a:t> – z</a:t>
            </a:r>
            <a:r>
              <a:rPr lang="en-US" altLang="ru-RU" baseline="-30000">
                <a:latin typeface="Times New Roman" pitchFamily="18" charset="0"/>
              </a:rPr>
              <a:t>1</a:t>
            </a:r>
            <a:r>
              <a:rPr lang="en-US" altLang="ru-RU">
                <a:latin typeface="Times New Roman" pitchFamily="18" charset="0"/>
              </a:rPr>
              <a:t> = 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altLang="ru-RU">
                <a:latin typeface="Times New Roman" pitchFamily="18" charset="0"/>
              </a:rPr>
              <a:t>z</a:t>
            </a:r>
            <a:endParaRPr lang="ru-RU" altLang="ru-RU">
              <a:latin typeface="Times New Roman" pitchFamily="18" charset="0"/>
            </a:endParaRPr>
          </a:p>
          <a:p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altLang="ru-RU">
                <a:latin typeface="Times New Roman" pitchFamily="18" charset="0"/>
              </a:rPr>
              <a:t>x,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altLang="ru-RU">
                <a:latin typeface="Times New Roman" pitchFamily="18" charset="0"/>
              </a:rPr>
              <a:t>y,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altLang="ru-RU">
                <a:latin typeface="Times New Roman" pitchFamily="18" charset="0"/>
              </a:rPr>
              <a:t>z – перемещение точки вдоль соответствующих осей. Расстояние (А, В, С), пройденное телом при его движении по траектории, равно </a:t>
            </a:r>
            <a:r>
              <a:rPr lang="ru-RU" altLang="ru-RU" b="1" u="sng">
                <a:latin typeface="Times New Roman" pitchFamily="18" charset="0"/>
              </a:rPr>
              <a:t>пути S</a:t>
            </a:r>
            <a:r>
              <a:rPr lang="ru-RU" altLang="ru-RU">
                <a:latin typeface="Times New Roman" pitchFamily="18" charset="0"/>
              </a:rPr>
              <a:t>.</a:t>
            </a:r>
          </a:p>
          <a:p>
            <a:r>
              <a:rPr lang="ru-RU" altLang="ru-RU" b="1" u="sng">
                <a:latin typeface="Times New Roman" pitchFamily="18" charset="0"/>
              </a:rPr>
              <a:t>Путь</a:t>
            </a:r>
            <a:r>
              <a:rPr lang="ru-RU" altLang="ru-RU">
                <a:latin typeface="Times New Roman" pitchFamily="18" charset="0"/>
              </a:rPr>
              <a:t> - величина </a:t>
            </a:r>
            <a:r>
              <a:rPr lang="ru-RU" altLang="ru-RU" b="1">
                <a:latin typeface="Times New Roman" pitchFamily="18" charset="0"/>
              </a:rPr>
              <a:t>скалярная</a:t>
            </a:r>
            <a:r>
              <a:rPr lang="ru-RU" altLang="ru-RU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34989" name="Object 173"/>
          <p:cNvGraphicFramePr>
            <a:graphicFrameLocks noChangeAspect="1"/>
          </p:cNvGraphicFramePr>
          <p:nvPr/>
        </p:nvGraphicFramePr>
        <p:xfrm>
          <a:off x="381000" y="4130675"/>
          <a:ext cx="25908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2" r:id="rId6" imgW="1983545" imgH="1878037" progId="Word.Picture.8">
                  <p:embed/>
                </p:oleObj>
              </mc:Choice>
              <mc:Fallback>
                <p:oleObj r:id="rId6" imgW="1983545" imgH="1878037" progId="Word.Picture.8">
                  <p:embed/>
                  <p:pic>
                    <p:nvPicPr>
                      <p:cNvPr id="0" name="Object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4505"/>
                      <a:stretch>
                        <a:fillRect/>
                      </a:stretch>
                    </p:blipFill>
                    <p:spPr bwMode="auto">
                      <a:xfrm>
                        <a:off x="381000" y="4130675"/>
                        <a:ext cx="259080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4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6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FB4FEB18-0964-4A3D-820A-71C62DD5BF0A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305E29A4-08A4-4CAC-A1D3-3ABAA5378A63}" type="slidenum">
              <a:rPr lang="ru-RU" altLang="ru-RU"/>
              <a:pPr lvl="1"/>
              <a:t>8</a:t>
            </a:fld>
            <a:endParaRPr lang="ru-RU" altLang="ru-RU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3276600" y="2057400"/>
          <a:ext cx="30099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r:id="rId4" imgW="1295400" imgH="393700" progId="Equation.3">
                  <p:embed/>
                </p:oleObj>
              </mc:Choice>
              <mc:Fallback>
                <p:oleObj r:id="rId4" imgW="12954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057400"/>
                        <a:ext cx="3009900" cy="92392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50000"/>
                        </a:srgbClr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57200" y="762000"/>
            <a:ext cx="82454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 b="1" u="sng">
                <a:latin typeface="Times New Roman" pitchFamily="18" charset="0"/>
              </a:rPr>
              <a:t>Мгновенная линейная скорость</a:t>
            </a:r>
            <a:r>
              <a:rPr lang="ru-RU" altLang="ru-RU">
                <a:latin typeface="Times New Roman" pitchFamily="18" charset="0"/>
              </a:rPr>
              <a:t> – это физическая величина равная пределу, к которому стремится отношение элементарного перемещения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altLang="ru-RU">
                <a:latin typeface="Times New Roman" pitchFamily="18" charset="0"/>
              </a:rPr>
              <a:t>r</a:t>
            </a:r>
            <a:r>
              <a:rPr lang="ru-RU" altLang="ru-RU">
                <a:latin typeface="Times New Roman" pitchFamily="18" charset="0"/>
              </a:rPr>
              <a:t> за промежуток времени 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altLang="ru-RU">
                <a:latin typeface="Times New Roman" pitchFamily="18" charset="0"/>
              </a:rPr>
              <a:t>t, в течение которого совершается это перемещение, при 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altLang="ru-RU">
                <a:latin typeface="Times New Roman" pitchFamily="18" charset="0"/>
              </a:rPr>
              <a:t>t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</a:t>
            </a:r>
            <a:r>
              <a:rPr lang="ru-RU" altLang="ru-RU">
                <a:latin typeface="Times New Roman" pitchFamily="18" charset="0"/>
              </a:rPr>
              <a:t>0. 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447800" y="228600"/>
            <a:ext cx="2574925" cy="458788"/>
          </a:xfrm>
          <a:prstGeom prst="rect">
            <a:avLst/>
          </a:prstGeom>
          <a:solidFill>
            <a:srgbClr val="00FF0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sz="3200" b="1">
                <a:latin typeface="Times New Roman" pitchFamily="18" charset="0"/>
              </a:rPr>
              <a:t>3.1 Скорость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33400" y="3048000"/>
            <a:ext cx="8245475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Мгновенная скорость v - векторная величина, имеющая </a:t>
            </a:r>
            <a:r>
              <a:rPr lang="ru-RU" altLang="ru-RU" u="sng">
                <a:latin typeface="Times New Roman" pitchFamily="18" charset="0"/>
              </a:rPr>
              <a:t>то</a:t>
            </a:r>
            <a:r>
              <a:rPr lang="ru-RU" altLang="ru-RU">
                <a:latin typeface="Times New Roman" pitchFamily="18" charset="0"/>
              </a:rPr>
              <a:t> </a:t>
            </a:r>
            <a:r>
              <a:rPr lang="ru-RU" altLang="ru-RU" u="sng">
                <a:latin typeface="Times New Roman" pitchFamily="18" charset="0"/>
              </a:rPr>
              <a:t>же</a:t>
            </a:r>
            <a:r>
              <a:rPr lang="ru-RU" altLang="ru-RU">
                <a:latin typeface="Times New Roman" pitchFamily="18" charset="0"/>
              </a:rPr>
              <a:t> </a:t>
            </a:r>
            <a:r>
              <a:rPr lang="ru-RU" altLang="ru-RU" u="sng">
                <a:latin typeface="Times New Roman" pitchFamily="18" charset="0"/>
              </a:rPr>
              <a:t>направление</a:t>
            </a:r>
            <a:r>
              <a:rPr lang="ru-RU" altLang="ru-RU">
                <a:latin typeface="Times New Roman" pitchFamily="18" charset="0"/>
              </a:rPr>
              <a:t>, что и </a:t>
            </a:r>
            <a:r>
              <a:rPr lang="ru-RU" altLang="ru-RU" u="sng">
                <a:latin typeface="Times New Roman" pitchFamily="18" charset="0"/>
              </a:rPr>
              <a:t>касательная</a:t>
            </a:r>
            <a:r>
              <a:rPr lang="ru-RU" altLang="ru-RU">
                <a:latin typeface="Times New Roman" pitchFamily="18" charset="0"/>
              </a:rPr>
              <a:t> к траектории, т.к. вектор мгновенной скорости v совпадает с вектором достаточно малого перемещения d</a:t>
            </a:r>
            <a:r>
              <a:rPr lang="en-US" altLang="ru-RU">
                <a:latin typeface="Times New Roman" pitchFamily="18" charset="0"/>
              </a:rPr>
              <a:t>r</a:t>
            </a:r>
            <a:r>
              <a:rPr lang="ru-RU" altLang="ru-RU">
                <a:latin typeface="Times New Roman" pitchFamily="18" charset="0"/>
              </a:rPr>
              <a:t> за малое время  </a:t>
            </a:r>
            <a:r>
              <a:rPr lang="ru-RU" altLang="ru-RU" b="1" i="1">
                <a:latin typeface="Times New Roman" pitchFamily="18" charset="0"/>
              </a:rPr>
              <a:t>dt</a:t>
            </a:r>
            <a:r>
              <a:rPr lang="ru-RU" altLang="ru-RU" i="1">
                <a:latin typeface="Times New Roman" pitchFamily="18" charset="0"/>
              </a:rPr>
              <a:t>.</a:t>
            </a:r>
            <a:r>
              <a:rPr lang="ru-RU" altLang="ru-RU">
                <a:latin typeface="Times New Roman" pitchFamily="18" charset="0"/>
              </a:rPr>
              <a:t> Мгновенная скорость </a:t>
            </a:r>
            <a:r>
              <a:rPr lang="ru-RU" altLang="ru-RU" u="sng">
                <a:latin typeface="Times New Roman" pitchFamily="18" charset="0"/>
              </a:rPr>
              <a:t>численно</a:t>
            </a:r>
            <a:r>
              <a:rPr lang="ru-RU" altLang="ru-RU">
                <a:latin typeface="Times New Roman" pitchFamily="18" charset="0"/>
              </a:rPr>
              <a:t> равна первой производной от перемещения по времени.</a:t>
            </a:r>
            <a:endParaRPr lang="ru-RU" altLang="ru-RU">
              <a:latin typeface="Courier New" pitchFamily="49" charset="0"/>
              <a:cs typeface="Courier New" pitchFamily="49" charset="0"/>
            </a:endParaRPr>
          </a:p>
          <a:p>
            <a:r>
              <a:rPr lang="ru-RU" altLang="ru-RU" b="1" u="sng">
                <a:latin typeface="Times New Roman" pitchFamily="18" charset="0"/>
              </a:rPr>
              <a:t>Средняя скорость</a:t>
            </a:r>
            <a:r>
              <a:rPr lang="ru-RU" altLang="ru-RU">
                <a:latin typeface="Times New Roman" pitchFamily="18" charset="0"/>
              </a:rPr>
              <a:t> за промежуток времени </a:t>
            </a:r>
            <a:r>
              <a:rPr lang="ru-RU" altLang="ru-RU">
                <a:latin typeface="Courier New" pitchFamily="49" charset="0"/>
                <a:cs typeface="Courier New" pitchFamily="49" charset="0"/>
                <a:sym typeface="Symbol" pitchFamily="18" charset="2"/>
              </a:rPr>
              <a:t></a:t>
            </a:r>
            <a:r>
              <a:rPr lang="ru-RU" altLang="ru-RU">
                <a:latin typeface="Times New Roman" pitchFamily="18" charset="0"/>
              </a:rPr>
              <a:t>t = t</a:t>
            </a:r>
            <a:r>
              <a:rPr lang="ru-RU" altLang="ru-RU" baseline="-30000">
                <a:latin typeface="Times New Roman" pitchFamily="18" charset="0"/>
              </a:rPr>
              <a:t>2 </a:t>
            </a:r>
            <a:r>
              <a:rPr lang="ru-RU" altLang="ru-RU">
                <a:latin typeface="Times New Roman" pitchFamily="18" charset="0"/>
              </a:rPr>
              <a:t>- t</a:t>
            </a:r>
            <a:r>
              <a:rPr lang="ru-RU" altLang="ru-RU" baseline="-30000">
                <a:latin typeface="Times New Roman" pitchFamily="18" charset="0"/>
              </a:rPr>
              <a:t>1 </a:t>
            </a:r>
            <a:r>
              <a:rPr lang="ru-RU" altLang="ru-RU">
                <a:latin typeface="Times New Roman" pitchFamily="18" charset="0"/>
              </a:rPr>
              <a:t>– это физическая величина, равная отношению вектора перемещения </a:t>
            </a:r>
            <a:r>
              <a:rPr lang="ru-RU" altLang="ru-RU">
                <a:latin typeface="Courier New" pitchFamily="49" charset="0"/>
                <a:cs typeface="Courier New" pitchFamily="49" charset="0"/>
                <a:sym typeface="Symbol" pitchFamily="18" charset="2"/>
              </a:rPr>
              <a:t></a:t>
            </a:r>
            <a:r>
              <a:rPr lang="en-US" altLang="ru-RU">
                <a:latin typeface="Courier New" pitchFamily="49" charset="0"/>
                <a:cs typeface="Courier New" pitchFamily="49" charset="0"/>
                <a:sym typeface="Symbol" pitchFamily="18" charset="2"/>
              </a:rPr>
              <a:t>r</a:t>
            </a:r>
            <a:r>
              <a:rPr lang="ru-RU" altLang="ru-RU">
                <a:latin typeface="Times New Roman" pitchFamily="18" charset="0"/>
              </a:rPr>
              <a:t> к длительности промежутка времени </a:t>
            </a:r>
            <a:r>
              <a:rPr lang="ru-RU" altLang="ru-RU">
                <a:latin typeface="Courier New" pitchFamily="49" charset="0"/>
                <a:cs typeface="Courier New" pitchFamily="49" charset="0"/>
                <a:sym typeface="Symbol" pitchFamily="18" charset="2"/>
              </a:rPr>
              <a:t></a:t>
            </a:r>
            <a:r>
              <a:rPr lang="ru-RU" altLang="ru-RU">
                <a:latin typeface="Times New Roman" pitchFamily="18" charset="0"/>
              </a:rPr>
              <a:t>t:</a:t>
            </a:r>
          </a:p>
        </p:txBody>
      </p:sp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3902075" y="5562600"/>
          <a:ext cx="14922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Формула" r:id="rId6" imgW="609480" imgH="393480" progId="Equation.3">
                  <p:embed/>
                </p:oleObj>
              </mc:Choice>
              <mc:Fallback>
                <p:oleObj name="Формула" r:id="rId6" imgW="60948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5562600"/>
                        <a:ext cx="1492250" cy="966788"/>
                      </a:xfrm>
                      <a:prstGeom prst="rect">
                        <a:avLst/>
                      </a:prstGeom>
                      <a:solidFill>
                        <a:srgbClr val="33CCCC">
                          <a:alpha val="50000"/>
                        </a:srgbClr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utoUpdateAnimBg="0"/>
      <p:bldP spid="35849" grpId="0" animBg="1" autoUpdateAnimBg="0"/>
      <p:bldP spid="3585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171A-348A-4208-97A6-06B6CE66CA8A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CD50AAE-AAAF-4B1E-91BC-BACABF60381E}" type="slidenum">
              <a:rPr lang="ru-RU" altLang="ru-RU"/>
              <a:pPr lvl="1"/>
              <a:t>9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69925" y="228600"/>
            <a:ext cx="8169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</a:pPr>
            <a:r>
              <a:rPr lang="ru-RU" altLang="ru-RU" b="1" u="sng">
                <a:latin typeface="Times New Roman" pitchFamily="18" charset="0"/>
              </a:rPr>
              <a:t>Средняя скалярная (путевая) скорость</a:t>
            </a:r>
            <a:r>
              <a:rPr lang="ru-RU" altLang="ru-RU">
                <a:latin typeface="Times New Roman" pitchFamily="18" charset="0"/>
              </a:rPr>
              <a:t> - физическая величина, определяемая отношением пути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altLang="ru-RU">
                <a:latin typeface="Times New Roman" pitchFamily="18" charset="0"/>
              </a:rPr>
              <a:t>S, пройденного точкой	</a:t>
            </a:r>
            <a:r>
              <a:rPr lang="en-US" altLang="ru-RU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за промежуток времени </a:t>
            </a:r>
            <a:r>
              <a:rPr lang="ru-RU" altLang="ru-RU"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altLang="ru-RU">
                <a:latin typeface="Times New Roman" pitchFamily="18" charset="0"/>
              </a:rPr>
              <a:t>t к длительности этого промежутка: 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052513" y="1919288"/>
          <a:ext cx="13239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Формула" r:id="rId4" imgW="622080" imgH="393480" progId="Equation.3">
                  <p:embed/>
                </p:oleObj>
              </mc:Choice>
              <mc:Fallback>
                <p:oleObj name="Формула" r:id="rId4" imgW="6220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1919288"/>
                        <a:ext cx="1323975" cy="839787"/>
                      </a:xfrm>
                      <a:prstGeom prst="rect">
                        <a:avLst/>
                      </a:prstGeom>
                      <a:solidFill>
                        <a:srgbClr val="33CCCC">
                          <a:alpha val="50000"/>
                        </a:srgbClr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876800" y="2057400"/>
          <a:ext cx="14605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6" name="Формула" r:id="rId6" imgW="596880" imgH="203040" progId="Equation.3">
                  <p:embed/>
                </p:oleObj>
              </mc:Choice>
              <mc:Fallback>
                <p:oleObj name="Формула" r:id="rId6" imgW="5968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057400"/>
                        <a:ext cx="14605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CC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667000" y="2133600"/>
            <a:ext cx="20701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следовательно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477000" y="2133600"/>
            <a:ext cx="3476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и</a:t>
            </a:r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086600" y="1676400"/>
          <a:ext cx="15240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7" name="Формула" r:id="rId8" imgW="609480" imgH="495000" progId="Equation.3">
                  <p:embed/>
                </p:oleObj>
              </mc:Choice>
              <mc:Fallback>
                <p:oleObj name="Формула" r:id="rId8" imgW="609480" imgH="495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676400"/>
                        <a:ext cx="1524000" cy="124142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50000"/>
                        </a:srgbClr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191000" y="3581400"/>
            <a:ext cx="451167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>
                <a:latin typeface="Times New Roman" pitchFamily="18" charset="0"/>
              </a:rPr>
              <a:t>Величину пройденного точкой пути можно представить графически как </a:t>
            </a:r>
            <a:r>
              <a:rPr lang="ru-RU" altLang="ru-RU" u="sng">
                <a:latin typeface="Times New Roman" pitchFamily="18" charset="0"/>
              </a:rPr>
              <a:t>площадь</a:t>
            </a:r>
            <a:r>
              <a:rPr lang="ru-RU" altLang="ru-RU">
                <a:latin typeface="Times New Roman" pitchFamily="18" charset="0"/>
              </a:rPr>
              <a:t> фигуры, ограниченной кривой:</a:t>
            </a:r>
            <a:r>
              <a:rPr lang="ru-RU" altLang="ru-RU" i="1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ru-RU" b="1">
                <a:latin typeface="Times New Roman" pitchFamily="18" charset="0"/>
              </a:rPr>
              <a:t>v </a:t>
            </a:r>
            <a:r>
              <a:rPr lang="ru-RU" altLang="ru-RU" b="1" i="1">
                <a:latin typeface="Times New Roman" pitchFamily="18" charset="0"/>
              </a:rPr>
              <a:t>= f(t),</a:t>
            </a:r>
            <a:r>
              <a:rPr lang="ru-RU" altLang="ru-RU">
                <a:latin typeface="Times New Roman" pitchFamily="18" charset="0"/>
              </a:rPr>
              <a:t> прямыми </a:t>
            </a:r>
            <a:r>
              <a:rPr lang="ru-RU" altLang="ru-RU" b="1" i="1">
                <a:latin typeface="Times New Roman" pitchFamily="18" charset="0"/>
              </a:rPr>
              <a:t>t = t</a:t>
            </a:r>
            <a:r>
              <a:rPr lang="ru-RU" altLang="ru-RU" b="1" i="1" baseline="-30000">
                <a:latin typeface="Times New Roman" pitchFamily="18" charset="0"/>
              </a:rPr>
              <a:t>1</a:t>
            </a:r>
            <a:r>
              <a:rPr lang="ru-RU" altLang="ru-RU" i="1" baseline="-30000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и </a:t>
            </a:r>
            <a:r>
              <a:rPr lang="ru-RU" altLang="ru-RU" b="1" i="1">
                <a:latin typeface="Times New Roman" pitchFamily="18" charset="0"/>
              </a:rPr>
              <a:t>t = t</a:t>
            </a:r>
            <a:r>
              <a:rPr lang="en-US" altLang="ru-RU" b="1" i="1" baseline="-30000">
                <a:latin typeface="Times New Roman" pitchFamily="18" charset="0"/>
              </a:rPr>
              <a:t>2</a:t>
            </a:r>
            <a:r>
              <a:rPr lang="ru-RU" altLang="ru-RU" i="1" baseline="-30000">
                <a:latin typeface="Times New Roman" pitchFamily="18" charset="0"/>
              </a:rPr>
              <a:t>  </a:t>
            </a:r>
            <a:r>
              <a:rPr lang="ru-RU" altLang="ru-RU">
                <a:latin typeface="Times New Roman" pitchFamily="18" charset="0"/>
              </a:rPr>
              <a:t>и осью времени на графике скорости.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685800" y="31242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85800" y="57150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1066800" y="4114800"/>
            <a:ext cx="2438400" cy="1587500"/>
            <a:chOff x="9347" y="9069"/>
            <a:chExt cx="1508" cy="2261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V="1">
              <a:off x="9347" y="9617"/>
              <a:ext cx="1" cy="16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 flipV="1">
              <a:off x="10820" y="9201"/>
              <a:ext cx="1" cy="2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auto">
            <a:xfrm>
              <a:off x="9347" y="9069"/>
              <a:ext cx="1508" cy="594"/>
            </a:xfrm>
            <a:custGeom>
              <a:avLst/>
              <a:gdLst>
                <a:gd name="T0" fmla="*/ 0 w 1508"/>
                <a:gd name="T1" fmla="*/ 537 h 594"/>
                <a:gd name="T2" fmla="*/ 45 w 1508"/>
                <a:gd name="T3" fmla="*/ 434 h 594"/>
                <a:gd name="T4" fmla="*/ 91 w 1508"/>
                <a:gd name="T5" fmla="*/ 337 h 594"/>
                <a:gd name="T6" fmla="*/ 143 w 1508"/>
                <a:gd name="T7" fmla="*/ 246 h 594"/>
                <a:gd name="T8" fmla="*/ 189 w 1508"/>
                <a:gd name="T9" fmla="*/ 160 h 594"/>
                <a:gd name="T10" fmla="*/ 246 w 1508"/>
                <a:gd name="T11" fmla="*/ 92 h 594"/>
                <a:gd name="T12" fmla="*/ 298 w 1508"/>
                <a:gd name="T13" fmla="*/ 40 h 594"/>
                <a:gd name="T14" fmla="*/ 326 w 1508"/>
                <a:gd name="T15" fmla="*/ 23 h 594"/>
                <a:gd name="T16" fmla="*/ 361 w 1508"/>
                <a:gd name="T17" fmla="*/ 12 h 594"/>
                <a:gd name="T18" fmla="*/ 389 w 1508"/>
                <a:gd name="T19" fmla="*/ 0 h 594"/>
                <a:gd name="T20" fmla="*/ 424 w 1508"/>
                <a:gd name="T21" fmla="*/ 0 h 594"/>
                <a:gd name="T22" fmla="*/ 458 w 1508"/>
                <a:gd name="T23" fmla="*/ 6 h 594"/>
                <a:gd name="T24" fmla="*/ 493 w 1508"/>
                <a:gd name="T25" fmla="*/ 29 h 594"/>
                <a:gd name="T26" fmla="*/ 533 w 1508"/>
                <a:gd name="T27" fmla="*/ 57 h 594"/>
                <a:gd name="T28" fmla="*/ 567 w 1508"/>
                <a:gd name="T29" fmla="*/ 97 h 594"/>
                <a:gd name="T30" fmla="*/ 607 w 1508"/>
                <a:gd name="T31" fmla="*/ 137 h 594"/>
                <a:gd name="T32" fmla="*/ 653 w 1508"/>
                <a:gd name="T33" fmla="*/ 189 h 594"/>
                <a:gd name="T34" fmla="*/ 734 w 1508"/>
                <a:gd name="T35" fmla="*/ 297 h 594"/>
                <a:gd name="T36" fmla="*/ 820 w 1508"/>
                <a:gd name="T37" fmla="*/ 406 h 594"/>
                <a:gd name="T38" fmla="*/ 860 w 1508"/>
                <a:gd name="T39" fmla="*/ 457 h 594"/>
                <a:gd name="T40" fmla="*/ 906 w 1508"/>
                <a:gd name="T41" fmla="*/ 503 h 594"/>
                <a:gd name="T42" fmla="*/ 946 w 1508"/>
                <a:gd name="T43" fmla="*/ 537 h 594"/>
                <a:gd name="T44" fmla="*/ 980 w 1508"/>
                <a:gd name="T45" fmla="*/ 565 h 594"/>
                <a:gd name="T46" fmla="*/ 1020 w 1508"/>
                <a:gd name="T47" fmla="*/ 588 h 594"/>
                <a:gd name="T48" fmla="*/ 1055 w 1508"/>
                <a:gd name="T49" fmla="*/ 594 h 594"/>
                <a:gd name="T50" fmla="*/ 1089 w 1508"/>
                <a:gd name="T51" fmla="*/ 588 h 594"/>
                <a:gd name="T52" fmla="*/ 1123 w 1508"/>
                <a:gd name="T53" fmla="*/ 577 h 594"/>
                <a:gd name="T54" fmla="*/ 1158 w 1508"/>
                <a:gd name="T55" fmla="*/ 554 h 594"/>
                <a:gd name="T56" fmla="*/ 1186 w 1508"/>
                <a:gd name="T57" fmla="*/ 525 h 594"/>
                <a:gd name="T58" fmla="*/ 1221 w 1508"/>
                <a:gd name="T59" fmla="*/ 485 h 594"/>
                <a:gd name="T60" fmla="*/ 1255 w 1508"/>
                <a:gd name="T61" fmla="*/ 446 h 594"/>
                <a:gd name="T62" fmla="*/ 1318 w 1508"/>
                <a:gd name="T63" fmla="*/ 354 h 594"/>
                <a:gd name="T64" fmla="*/ 1376 w 1508"/>
                <a:gd name="T65" fmla="*/ 257 h 594"/>
                <a:gd name="T66" fmla="*/ 1427 w 1508"/>
                <a:gd name="T67" fmla="*/ 166 h 594"/>
                <a:gd name="T68" fmla="*/ 1450 w 1508"/>
                <a:gd name="T69" fmla="*/ 120 h 594"/>
                <a:gd name="T70" fmla="*/ 1473 w 1508"/>
                <a:gd name="T71" fmla="*/ 86 h 594"/>
                <a:gd name="T72" fmla="*/ 1490 w 1508"/>
                <a:gd name="T73" fmla="*/ 57 h 594"/>
                <a:gd name="T74" fmla="*/ 1508 w 1508"/>
                <a:gd name="T75" fmla="*/ 35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08" h="594">
                  <a:moveTo>
                    <a:pt x="0" y="537"/>
                  </a:moveTo>
                  <a:lnTo>
                    <a:pt x="45" y="434"/>
                  </a:lnTo>
                  <a:lnTo>
                    <a:pt x="91" y="337"/>
                  </a:lnTo>
                  <a:lnTo>
                    <a:pt x="143" y="246"/>
                  </a:lnTo>
                  <a:lnTo>
                    <a:pt x="189" y="160"/>
                  </a:lnTo>
                  <a:lnTo>
                    <a:pt x="246" y="92"/>
                  </a:lnTo>
                  <a:lnTo>
                    <a:pt x="298" y="40"/>
                  </a:lnTo>
                  <a:lnTo>
                    <a:pt x="326" y="23"/>
                  </a:lnTo>
                  <a:lnTo>
                    <a:pt x="361" y="12"/>
                  </a:lnTo>
                  <a:lnTo>
                    <a:pt x="389" y="0"/>
                  </a:lnTo>
                  <a:lnTo>
                    <a:pt x="424" y="0"/>
                  </a:lnTo>
                  <a:lnTo>
                    <a:pt x="458" y="6"/>
                  </a:lnTo>
                  <a:lnTo>
                    <a:pt x="493" y="29"/>
                  </a:lnTo>
                  <a:lnTo>
                    <a:pt x="533" y="57"/>
                  </a:lnTo>
                  <a:lnTo>
                    <a:pt x="567" y="97"/>
                  </a:lnTo>
                  <a:lnTo>
                    <a:pt x="607" y="137"/>
                  </a:lnTo>
                  <a:lnTo>
                    <a:pt x="653" y="189"/>
                  </a:lnTo>
                  <a:lnTo>
                    <a:pt x="734" y="297"/>
                  </a:lnTo>
                  <a:lnTo>
                    <a:pt x="820" y="406"/>
                  </a:lnTo>
                  <a:lnTo>
                    <a:pt x="860" y="457"/>
                  </a:lnTo>
                  <a:lnTo>
                    <a:pt x="906" y="503"/>
                  </a:lnTo>
                  <a:lnTo>
                    <a:pt x="946" y="537"/>
                  </a:lnTo>
                  <a:lnTo>
                    <a:pt x="980" y="565"/>
                  </a:lnTo>
                  <a:lnTo>
                    <a:pt x="1020" y="588"/>
                  </a:lnTo>
                  <a:lnTo>
                    <a:pt x="1055" y="594"/>
                  </a:lnTo>
                  <a:lnTo>
                    <a:pt x="1089" y="588"/>
                  </a:lnTo>
                  <a:lnTo>
                    <a:pt x="1123" y="577"/>
                  </a:lnTo>
                  <a:lnTo>
                    <a:pt x="1158" y="554"/>
                  </a:lnTo>
                  <a:lnTo>
                    <a:pt x="1186" y="525"/>
                  </a:lnTo>
                  <a:lnTo>
                    <a:pt x="1221" y="485"/>
                  </a:lnTo>
                  <a:lnTo>
                    <a:pt x="1255" y="446"/>
                  </a:lnTo>
                  <a:lnTo>
                    <a:pt x="1318" y="354"/>
                  </a:lnTo>
                  <a:lnTo>
                    <a:pt x="1376" y="257"/>
                  </a:lnTo>
                  <a:lnTo>
                    <a:pt x="1427" y="166"/>
                  </a:lnTo>
                  <a:lnTo>
                    <a:pt x="1450" y="120"/>
                  </a:lnTo>
                  <a:lnTo>
                    <a:pt x="1473" y="86"/>
                  </a:lnTo>
                  <a:lnTo>
                    <a:pt x="1490" y="57"/>
                  </a:lnTo>
                  <a:lnTo>
                    <a:pt x="1508" y="35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>
              <a:off x="9347" y="11329"/>
              <a:ext cx="147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822325" y="5919788"/>
            <a:ext cx="8128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i="1">
                <a:latin typeface="Times New Roman" pitchFamily="18" charset="0"/>
              </a:rPr>
              <a:t>t = t</a:t>
            </a:r>
            <a:r>
              <a:rPr lang="ru-RU" altLang="ru-RU" i="1" baseline="-30000">
                <a:latin typeface="Times New Roman" pitchFamily="18" charset="0"/>
              </a:rPr>
              <a:t>1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955925" y="5919788"/>
            <a:ext cx="8128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i="1">
                <a:latin typeface="Times New Roman" pitchFamily="18" charset="0"/>
              </a:rPr>
              <a:t>t = t</a:t>
            </a:r>
            <a:r>
              <a:rPr lang="en-US" altLang="ru-RU" i="1" baseline="-30000">
                <a:latin typeface="Times New Roman" pitchFamily="18" charset="0"/>
              </a:rPr>
              <a:t>2</a:t>
            </a:r>
            <a:endParaRPr lang="ru-RU" altLang="ru-RU" i="1" baseline="-30000">
              <a:latin typeface="Times New Roman" pitchFamily="18" charset="0"/>
            </a:endParaRP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962400" y="5867400"/>
            <a:ext cx="34448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i="1">
                <a:latin typeface="Times New Roman" pitchFamily="18" charset="0"/>
              </a:rPr>
              <a:t>t </a:t>
            </a:r>
            <a:endParaRPr lang="ru-RU" altLang="ru-RU" i="1" baseline="-30000">
              <a:latin typeface="Times New Roman" pitchFamily="18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04800" y="2971800"/>
            <a:ext cx="3365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ru-RU">
                <a:latin typeface="Times New Roman" pitchFamily="18" charset="0"/>
              </a:rPr>
              <a:t>v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143000" y="3429000"/>
            <a:ext cx="23828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ru-RU" altLang="ru-RU">
                <a:latin typeface="Times New Roman" pitchFamily="18" charset="0"/>
              </a:rPr>
              <a:t>График функции</a:t>
            </a:r>
          </a:p>
          <a:p>
            <a:pPr algn="ctr"/>
            <a:r>
              <a:rPr lang="en-US" altLang="ru-RU">
                <a:latin typeface="Times New Roman" pitchFamily="18" charset="0"/>
              </a:rPr>
              <a:t>v = f(t)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143000" y="4572000"/>
            <a:ext cx="23114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ru-RU" altLang="ru-RU">
                <a:latin typeface="Times New Roman" pitchFamily="18" charset="0"/>
              </a:rPr>
              <a:t>Путь = площади</a:t>
            </a:r>
          </a:p>
          <a:p>
            <a:pPr algn="ctr"/>
            <a:r>
              <a:rPr lang="ru-RU" altLang="ru-RU">
                <a:latin typeface="Times New Roman" pitchFamily="18" charset="0"/>
              </a:rPr>
              <a:t>под кривой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288925" y="5767388"/>
            <a:ext cx="3365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9" grpId="0" autoUpdateAnimBg="0"/>
      <p:bldP spid="36870" grpId="0" autoUpdateAnimBg="0"/>
      <p:bldP spid="36872" grpId="0" autoUpdateAnimBg="0"/>
      <p:bldP spid="36873" grpId="0" animBg="1"/>
      <p:bldP spid="36874" grpId="0" animBg="1"/>
      <p:bldP spid="36882" grpId="0" autoUpdateAnimBg="0"/>
      <p:bldP spid="36883" grpId="0" autoUpdateAnimBg="0"/>
      <p:bldP spid="36884" grpId="0" autoUpdateAnimBg="0"/>
      <p:bldP spid="36885" grpId="0" autoUpdateAnimBg="0"/>
      <p:bldP spid="36886" grpId="0" autoUpdateAnimBg="0"/>
      <p:bldP spid="36887" grpId="0" autoUpdateAnimBg="0"/>
      <p:bldP spid="36888" grpId="0" autoUpdateAnimBg="0"/>
    </p:bldLst>
  </p:timing>
</p:sld>
</file>

<file path=ppt/theme/theme1.xml><?xml version="1.0" encoding="utf-8"?>
<a:theme xmlns:a="http://schemas.openxmlformats.org/drawingml/2006/main" name="Учебный курс">
  <a:themeElements>
    <a:clrScheme name="Учебный курс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Учебный кур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000000"/>
          </a:solidFill>
          <a:prstDash val="solid"/>
          <a:miter lim="800000"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000000"/>
          </a:solidFill>
          <a:prstDash val="solid"/>
          <a:miter lim="800000"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Учебный курс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6">
        <a:dk1>
          <a:srgbClr val="000000"/>
        </a:dk1>
        <a:lt1>
          <a:srgbClr val="FFFFFF"/>
        </a:lt1>
        <a:dk2>
          <a:srgbClr val="CCFFFF"/>
        </a:dk2>
        <a:lt2>
          <a:srgbClr val="FFFFFF"/>
        </a:lt2>
        <a:accent1>
          <a:srgbClr val="CCFFCC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E7E7B9"/>
        </a:accent6>
        <a:hlink>
          <a:srgbClr val="FFCC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7">
        <a:dk1>
          <a:srgbClr val="000000"/>
        </a:dk1>
        <a:lt1>
          <a:srgbClr val="FFFFFF"/>
        </a:lt1>
        <a:dk2>
          <a:srgbClr val="CCFF99"/>
        </a:dk2>
        <a:lt2>
          <a:srgbClr val="CCECFF"/>
        </a:lt2>
        <a:accent1>
          <a:srgbClr val="CCE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D6E7"/>
        </a:accent6>
        <a:hlink>
          <a:srgbClr val="99FFCC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8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Учебный курс 2">
    <a:dk1>
      <a:srgbClr val="000000"/>
    </a:dk1>
    <a:lt1>
      <a:srgbClr val="FFFFFF"/>
    </a:lt1>
    <a:dk2>
      <a:srgbClr val="000000"/>
    </a:dk2>
    <a:lt2>
      <a:srgbClr val="CCECFF"/>
    </a:lt2>
    <a:accent1>
      <a:srgbClr val="6699FF"/>
    </a:accent1>
    <a:accent2>
      <a:srgbClr val="00CCCC"/>
    </a:accent2>
    <a:accent3>
      <a:srgbClr val="FFFFFF"/>
    </a:accent3>
    <a:accent4>
      <a:srgbClr val="000000"/>
    </a:accent4>
    <a:accent5>
      <a:srgbClr val="B8CAFF"/>
    </a:accent5>
    <a:accent6>
      <a:srgbClr val="00B9B9"/>
    </a:accent6>
    <a:hlink>
      <a:srgbClr val="CC99FF"/>
    </a:hlink>
    <a:folHlink>
      <a:srgbClr val="66CCFF"/>
    </a:folHlink>
  </a:clrScheme>
</a:themeOverride>
</file>

<file path=ppt/theme/themeOverride10.xml><?xml version="1.0" encoding="utf-8"?>
<a:themeOverride xmlns:a="http://schemas.openxmlformats.org/drawingml/2006/main">
  <a:clrScheme name="Учебный курс 2">
    <a:dk1>
      <a:srgbClr val="000000"/>
    </a:dk1>
    <a:lt1>
      <a:srgbClr val="FFFFFF"/>
    </a:lt1>
    <a:dk2>
      <a:srgbClr val="000000"/>
    </a:dk2>
    <a:lt2>
      <a:srgbClr val="CCECFF"/>
    </a:lt2>
    <a:accent1>
      <a:srgbClr val="6699FF"/>
    </a:accent1>
    <a:accent2>
      <a:srgbClr val="00CCCC"/>
    </a:accent2>
    <a:accent3>
      <a:srgbClr val="FFFFFF"/>
    </a:accent3>
    <a:accent4>
      <a:srgbClr val="000000"/>
    </a:accent4>
    <a:accent5>
      <a:srgbClr val="B8CAFF"/>
    </a:accent5>
    <a:accent6>
      <a:srgbClr val="00B9B9"/>
    </a:accent6>
    <a:hlink>
      <a:srgbClr val="CC99FF"/>
    </a:hlink>
    <a:folHlink>
      <a:srgbClr val="66CCFF"/>
    </a:folHlink>
  </a:clrScheme>
</a:themeOverride>
</file>

<file path=ppt/theme/themeOverride11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2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3.xml><?xml version="1.0" encoding="utf-8"?>
<a:themeOverride xmlns:a="http://schemas.openxmlformats.org/drawingml/2006/main">
  <a:clrScheme name="Учебный курс 2">
    <a:dk1>
      <a:srgbClr val="000000"/>
    </a:dk1>
    <a:lt1>
      <a:srgbClr val="FFFFFF"/>
    </a:lt1>
    <a:dk2>
      <a:srgbClr val="000000"/>
    </a:dk2>
    <a:lt2>
      <a:srgbClr val="CCECFF"/>
    </a:lt2>
    <a:accent1>
      <a:srgbClr val="6699FF"/>
    </a:accent1>
    <a:accent2>
      <a:srgbClr val="00CCCC"/>
    </a:accent2>
    <a:accent3>
      <a:srgbClr val="FFFFFF"/>
    </a:accent3>
    <a:accent4>
      <a:srgbClr val="000000"/>
    </a:accent4>
    <a:accent5>
      <a:srgbClr val="B8CAFF"/>
    </a:accent5>
    <a:accent6>
      <a:srgbClr val="00B9B9"/>
    </a:accent6>
    <a:hlink>
      <a:srgbClr val="CC99FF"/>
    </a:hlink>
    <a:folHlink>
      <a:srgbClr val="66CCFF"/>
    </a:folHlink>
  </a:clrScheme>
</a:themeOverride>
</file>

<file path=ppt/theme/themeOverride14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5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6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2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3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4.xml><?xml version="1.0" encoding="utf-8"?>
<a:themeOverride xmlns:a="http://schemas.openxmlformats.org/drawingml/2006/main">
  <a:clrScheme name="Учебный курс 6">
    <a:dk1>
      <a:srgbClr val="000000"/>
    </a:dk1>
    <a:lt1>
      <a:srgbClr val="FFFFFF"/>
    </a:lt1>
    <a:dk2>
      <a:srgbClr val="CCFFFF"/>
    </a:dk2>
    <a:lt2>
      <a:srgbClr val="FFFFFF"/>
    </a:lt2>
    <a:accent1>
      <a:srgbClr val="CCFFCC"/>
    </a:accent1>
    <a:accent2>
      <a:srgbClr val="FFFFCC"/>
    </a:accent2>
    <a:accent3>
      <a:srgbClr val="FFFFFF"/>
    </a:accent3>
    <a:accent4>
      <a:srgbClr val="000000"/>
    </a:accent4>
    <a:accent5>
      <a:srgbClr val="E2FFE2"/>
    </a:accent5>
    <a:accent6>
      <a:srgbClr val="E7E7B9"/>
    </a:accent6>
    <a:hlink>
      <a:srgbClr val="FFCCCC"/>
    </a:hlink>
    <a:folHlink>
      <a:srgbClr val="EAEAEA"/>
    </a:folHlink>
  </a:clrScheme>
</a:themeOverride>
</file>

<file path=ppt/theme/themeOverride5.xml><?xml version="1.0" encoding="utf-8"?>
<a:themeOverride xmlns:a="http://schemas.openxmlformats.org/drawingml/2006/main">
  <a:clrScheme name="Учебный курс 3">
    <a:dk1>
      <a:srgbClr val="000000"/>
    </a:dk1>
    <a:lt1>
      <a:srgbClr val="FFFFFF"/>
    </a:lt1>
    <a:dk2>
      <a:srgbClr val="000000"/>
    </a:dk2>
    <a:lt2>
      <a:srgbClr val="FFFFFF"/>
    </a:lt2>
    <a:accent1>
      <a:srgbClr val="CBCBCB"/>
    </a:accent1>
    <a:accent2>
      <a:srgbClr val="969696"/>
    </a:accent2>
    <a:accent3>
      <a:srgbClr val="FFFFFF"/>
    </a:accent3>
    <a:accent4>
      <a:srgbClr val="000000"/>
    </a:accent4>
    <a:accent5>
      <a:srgbClr val="E2E2E2"/>
    </a:accent5>
    <a:accent6>
      <a:srgbClr val="878787"/>
    </a:accent6>
    <a:hlink>
      <a:srgbClr val="5F5F5F"/>
    </a:hlink>
    <a:folHlink>
      <a:srgbClr val="EAEAEA"/>
    </a:folHlink>
  </a:clrScheme>
</a:themeOverride>
</file>

<file path=ppt/theme/themeOverride6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7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8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9.xml><?xml version="1.0" encoding="utf-8"?>
<a:themeOverride xmlns:a="http://schemas.openxmlformats.org/drawingml/2006/main">
  <a:clrScheme name="Учебный курс 2">
    <a:dk1>
      <a:srgbClr val="000000"/>
    </a:dk1>
    <a:lt1>
      <a:srgbClr val="FFFFFF"/>
    </a:lt1>
    <a:dk2>
      <a:srgbClr val="000000"/>
    </a:dk2>
    <a:lt2>
      <a:srgbClr val="CCECFF"/>
    </a:lt2>
    <a:accent1>
      <a:srgbClr val="6699FF"/>
    </a:accent1>
    <a:accent2>
      <a:srgbClr val="00CCCC"/>
    </a:accent2>
    <a:accent3>
      <a:srgbClr val="FFFFFF"/>
    </a:accent3>
    <a:accent4>
      <a:srgbClr val="000000"/>
    </a:accent4>
    <a:accent5>
      <a:srgbClr val="B8CAFF"/>
    </a:accent5>
    <a:accent6>
      <a:srgbClr val="00B9B9"/>
    </a:accent6>
    <a:hlink>
      <a:srgbClr val="CC99FF"/>
    </a:hlink>
    <a:folHlink>
      <a:srgbClr val="66CC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8CC5266-44AE-45E8-81CE-C983F90ABC29}"/>
</file>

<file path=customXml/itemProps2.xml><?xml version="1.0" encoding="utf-8"?>
<ds:datastoreItem xmlns:ds="http://schemas.openxmlformats.org/officeDocument/2006/customXml" ds:itemID="{76D2FB14-5DCC-4153-84B2-A8EF64CEA711}"/>
</file>

<file path=customXml/itemProps3.xml><?xml version="1.0" encoding="utf-8"?>
<ds:datastoreItem xmlns:ds="http://schemas.openxmlformats.org/officeDocument/2006/customXml" ds:itemID="{DE2488AC-F93C-4889-9513-9FDC1EDABF37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4556</TotalTime>
  <Words>1286</Words>
  <Application>Microsoft Office PowerPoint</Application>
  <PresentationFormat>Экран (4:3)</PresentationFormat>
  <Paragraphs>159</Paragraphs>
  <Slides>16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Учебный курс</vt:lpstr>
      <vt:lpstr>Рисунок</vt:lpstr>
      <vt:lpstr>Microsoft Word Picture</vt:lpstr>
      <vt:lpstr>Microsoft Equation 3.0</vt:lpstr>
      <vt:lpstr>Формула</vt:lpstr>
      <vt:lpstr>Основы кинематики  Лекция-видеопрезентация по физике для слушателей подготовительного отделения  Составитель – М.Н. Бардашевич,  ассистент кафедры довузовской подготовки  и профориентации </vt:lpstr>
      <vt:lpstr>Основная литература: </vt:lpstr>
      <vt:lpstr>1. Механика, ее разделы и абстракции, применяемые при изучении движений</vt:lpstr>
      <vt:lpstr>Презентация PowerPoint</vt:lpstr>
      <vt:lpstr>2. Кинематика</vt:lpstr>
      <vt:lpstr>3. Поступательное движение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Q2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Лекции по физике. Механика и молекулярная физика.</dc:title>
  <dc:creator>Q1</dc:creator>
  <cp:lastModifiedBy>Olesya Drobyshevskaya</cp:lastModifiedBy>
  <cp:revision>232</cp:revision>
  <cp:lastPrinted>1601-01-01T00:00:00Z</cp:lastPrinted>
  <dcterms:created xsi:type="dcterms:W3CDTF">2002-02-12T05:23:15Z</dcterms:created>
  <dcterms:modified xsi:type="dcterms:W3CDTF">2015-04-28T07:37:20Z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